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7" r:id="rId2"/>
    <p:sldId id="265" r:id="rId3"/>
    <p:sldId id="284" r:id="rId4"/>
    <p:sldId id="353" r:id="rId5"/>
    <p:sldId id="317" r:id="rId6"/>
    <p:sldId id="320" r:id="rId7"/>
    <p:sldId id="351" r:id="rId8"/>
    <p:sldId id="352" r:id="rId9"/>
    <p:sldId id="318" r:id="rId10"/>
    <p:sldId id="319" r:id="rId11"/>
    <p:sldId id="322" r:id="rId12"/>
    <p:sldId id="321" r:id="rId13"/>
    <p:sldId id="323" r:id="rId14"/>
    <p:sldId id="324" r:id="rId15"/>
    <p:sldId id="325" r:id="rId16"/>
    <p:sldId id="326" r:id="rId17"/>
    <p:sldId id="333" r:id="rId18"/>
    <p:sldId id="334" r:id="rId19"/>
    <p:sldId id="344" r:id="rId20"/>
    <p:sldId id="335" r:id="rId21"/>
    <p:sldId id="345" r:id="rId22"/>
    <p:sldId id="336" r:id="rId23"/>
    <p:sldId id="346" r:id="rId24"/>
    <p:sldId id="338" r:id="rId25"/>
    <p:sldId id="337" r:id="rId26"/>
    <p:sldId id="341" r:id="rId27"/>
    <p:sldId id="339" r:id="rId28"/>
    <p:sldId id="342" r:id="rId29"/>
    <p:sldId id="340" r:id="rId30"/>
    <p:sldId id="343" r:id="rId31"/>
    <p:sldId id="275" r:id="rId32"/>
    <p:sldId id="278" r:id="rId33"/>
    <p:sldId id="347" r:id="rId34"/>
    <p:sldId id="348" r:id="rId35"/>
    <p:sldId id="349" r:id="rId36"/>
    <p:sldId id="350" r:id="rId37"/>
    <p:sldId id="28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093" autoAdjust="0"/>
  </p:normalViewPr>
  <p:slideViewPr>
    <p:cSldViewPr snapToGrid="0">
      <p:cViewPr>
        <p:scale>
          <a:sx n="58" d="100"/>
          <a:sy n="58" d="100"/>
        </p:scale>
        <p:origin x="98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4C453E-6194-4729-9B2C-3D9F8C1D8D1D}" type="datetimeFigureOut">
              <a:rPr lang="en-US" smtClean="0"/>
              <a:t>10/28/2023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B868A-4CA4-429C-A941-176D2773FB95}" type="slidenum">
              <a:rPr lang="en-US" smtClean="0"/>
              <a:t>‹#›</a:t>
            </a:fld>
            <a:endParaRPr lang="en-US" dirty="0"/>
          </a:p>
        </p:txBody>
      </p:sp>
    </p:spTree>
    <p:extLst>
      <p:ext uri="{BB962C8B-B14F-4D97-AF65-F5344CB8AC3E}">
        <p14:creationId xmlns:p14="http://schemas.microsoft.com/office/powerpoint/2010/main" val="297345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SimpleWatch:</a:t>
            </a:r>
          </a:p>
          <a:p>
            <a:r>
              <a:rPr lang="en-US" dirty="0"/>
              <a:t>    def __init__(self):</a:t>
            </a:r>
          </a:p>
          <a:p>
            <a:r>
              <a:rPr lang="en-US" dirty="0"/>
              <a:t>        # This represents the number of seconds</a:t>
            </a:r>
          </a:p>
          <a:p>
            <a:r>
              <a:rPr lang="en-US" dirty="0"/>
              <a:t>        </a:t>
            </a:r>
            <a:r>
              <a:rPr lang="en-US" dirty="0" err="1"/>
              <a:t>self.total_seconds</a:t>
            </a:r>
            <a:r>
              <a:rPr lang="en-US" dirty="0"/>
              <a:t> = 0</a:t>
            </a:r>
          </a:p>
          <a:p>
            <a:endParaRPr lang="en-US" dirty="0"/>
          </a:p>
          <a:p>
            <a:r>
              <a:rPr lang="en-US" dirty="0"/>
              <a:t>    def add_seconds(self, seconds):</a:t>
            </a:r>
          </a:p>
          <a:p>
            <a:r>
              <a:rPr lang="en-US" dirty="0"/>
              <a:t>        # Add seconds to the watch</a:t>
            </a:r>
          </a:p>
          <a:p>
            <a:r>
              <a:rPr lang="en-US" dirty="0"/>
              <a:t>        </a:t>
            </a:r>
            <a:r>
              <a:rPr lang="en-US" dirty="0" err="1"/>
              <a:t>self.total_seconds</a:t>
            </a:r>
            <a:r>
              <a:rPr lang="en-US" dirty="0"/>
              <a:t> += seconds</a:t>
            </a:r>
          </a:p>
          <a:p>
            <a:endParaRPr lang="en-US" dirty="0"/>
          </a:p>
          <a:p>
            <a:r>
              <a:rPr lang="en-US" dirty="0"/>
              <a:t>    def display_time(self):</a:t>
            </a:r>
          </a:p>
          <a:p>
            <a:r>
              <a:rPr lang="en-US" dirty="0"/>
              <a:t>        # Convert total seconds into minutes and seconds</a:t>
            </a:r>
          </a:p>
          <a:p>
            <a:r>
              <a:rPr lang="en-US" dirty="0"/>
              <a:t>        minutes = </a:t>
            </a:r>
            <a:r>
              <a:rPr lang="en-US" dirty="0" err="1"/>
              <a:t>self.total_seconds</a:t>
            </a:r>
            <a:r>
              <a:rPr lang="en-US" dirty="0"/>
              <a:t> // 60</a:t>
            </a:r>
          </a:p>
          <a:p>
            <a:r>
              <a:rPr lang="en-US" dirty="0"/>
              <a:t>        seconds = </a:t>
            </a:r>
            <a:r>
              <a:rPr lang="en-US" dirty="0" err="1"/>
              <a:t>self.total_seconds</a:t>
            </a:r>
            <a:r>
              <a:rPr lang="en-US" dirty="0"/>
              <a:t> % 60</a:t>
            </a:r>
          </a:p>
          <a:p>
            <a:r>
              <a:rPr lang="en-US" dirty="0"/>
              <a:t>        return f"{minutes} minutes and {seconds} seconds"</a:t>
            </a:r>
          </a:p>
          <a:p>
            <a:endParaRPr lang="en-US" dirty="0"/>
          </a:p>
          <a:p>
            <a:r>
              <a:rPr lang="en-US" dirty="0"/>
              <a:t># Example Usage:</a:t>
            </a:r>
          </a:p>
          <a:p>
            <a:r>
              <a:rPr lang="en-US" dirty="0"/>
              <a:t>watch = SimpleWatch()  # Initial total_seconds is 0</a:t>
            </a:r>
          </a:p>
          <a:p>
            <a:r>
              <a:rPr lang="en-US" dirty="0"/>
              <a:t>watch.add_seconds(125)  # Add 125 seconds</a:t>
            </a:r>
          </a:p>
          <a:p>
            <a:r>
              <a:rPr lang="en-US" dirty="0"/>
              <a:t>print(watch.display_time())  # Expected Output: "2 minutes and 5 seconds"</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6</a:t>
            </a:fld>
            <a:endParaRPr lang="en-US" dirty="0"/>
          </a:p>
        </p:txBody>
      </p:sp>
    </p:spTree>
    <p:extLst>
      <p:ext uri="{BB962C8B-B14F-4D97-AF65-F5344CB8AC3E}">
        <p14:creationId xmlns:p14="http://schemas.microsoft.com/office/powerpoint/2010/main" val="352598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Fraction:</a:t>
            </a:r>
          </a:p>
          <a:p>
            <a:r>
              <a:rPr lang="en-US" dirty="0"/>
              <a:t>    def __init__(self, numerator, denominator):</a:t>
            </a:r>
          </a:p>
          <a:p>
            <a:r>
              <a:rPr lang="en-US" dirty="0"/>
              <a:t>        if denominator == 0:</a:t>
            </a:r>
          </a:p>
          <a:p>
            <a:r>
              <a:rPr lang="en-US" dirty="0"/>
              <a:t>            raise ValueError("Denominator cannot be zero!")  # Rep invariant: denominator should not be zero</a:t>
            </a:r>
          </a:p>
          <a:p>
            <a:r>
              <a:rPr lang="en-US" dirty="0"/>
              <a:t>        self.numerator = numerator</a:t>
            </a:r>
          </a:p>
          <a:p>
            <a:r>
              <a:rPr lang="en-US" dirty="0"/>
              <a:t>        self.denominator = denominator</a:t>
            </a:r>
          </a:p>
          <a:p>
            <a:endParaRPr lang="en-US" dirty="0"/>
          </a:p>
          <a:p>
            <a:r>
              <a:rPr lang="en-US" dirty="0"/>
              <a:t>    def to_decimal(self):</a:t>
            </a:r>
          </a:p>
          <a:p>
            <a:r>
              <a:rPr lang="en-US" dirty="0"/>
              <a:t>        return self.numerator / self.denominator</a:t>
            </a:r>
          </a:p>
          <a:p>
            <a:endParaRPr lang="en-US" dirty="0"/>
          </a:p>
          <a:p>
            <a:r>
              <a:rPr lang="en-US" dirty="0"/>
              <a:t># Example Usage:</a:t>
            </a:r>
          </a:p>
          <a:p>
            <a:r>
              <a:rPr lang="en-US" dirty="0"/>
              <a:t>fraction = Fraction(3, 4)</a:t>
            </a:r>
          </a:p>
          <a:p>
            <a:r>
              <a:rPr lang="en-US" dirty="0"/>
              <a:t>print(fraction.to_decimal())  # Expected Output: 0.75</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29</a:t>
            </a:fld>
            <a:endParaRPr lang="en-US" dirty="0"/>
          </a:p>
        </p:txBody>
      </p:sp>
    </p:spTree>
    <p:extLst>
      <p:ext uri="{BB962C8B-B14F-4D97-AF65-F5344CB8AC3E}">
        <p14:creationId xmlns:p14="http://schemas.microsoft.com/office/powerpoint/2010/main" val="118837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**Simplicity:**</a:t>
            </a:r>
          </a:p>
          <a:p>
            <a:r>
              <a:rPr lang="en-US" dirty="0"/>
              <a:t>In software engineering, simplicity might be like using a library or framework. Consider a web developer building a login system. Instead of writing complex code to handle user authentication from scratch, they can use a library that simplifies the process. The library abstracts away the intricate details of encryption, session management, and database interactions. The developer can focus on integrating the library, making the code cleaner and easier to understand without delving into the complexities of cryptographic algorithms.</a:t>
            </a:r>
          </a:p>
          <a:p>
            <a:endParaRPr lang="en-US" dirty="0"/>
          </a:p>
          <a:p>
            <a:r>
              <a:rPr lang="en-US" dirty="0"/>
              <a:t>**Modularity:**</a:t>
            </a:r>
          </a:p>
          <a:p>
            <a:r>
              <a:rPr lang="en-US" dirty="0"/>
              <a:t>Think of a content management system (CMS) like WordPress. It's a modular system where different plugins handle various functionalities. If you want to add a feature, like a contact form, you can install a form plugin without rewriting the entire CMS. This modularity allows developers to enhance or modify specific aspects of a system without disrupting the overall structure. Each plugin or module operates independently, much like LEGO bricks snapping together to form a cohesive structure.</a:t>
            </a:r>
          </a:p>
          <a:p>
            <a:endParaRPr lang="en-US" dirty="0"/>
          </a:p>
          <a:p>
            <a:r>
              <a:rPr lang="en-US" dirty="0"/>
              <a:t>**Flexibility:**</a:t>
            </a:r>
          </a:p>
          <a:p>
            <a:r>
              <a:rPr lang="en-US" dirty="0"/>
              <a:t>Consider a cloud storage service that allows users to choose between different encryption methods for their files. Users can opt for a stronger encryption algorithm if they prioritize security or a faster one for quick access. The flexibility lies in providing users with options. The software allows them to customize the implementation based on their specific needs. It's akin to a car manufacturer offering various engine options, allowing users to select the one that aligns with their preferences—more power or better fuel efficiency.</a:t>
            </a:r>
          </a:p>
        </p:txBody>
      </p:sp>
      <p:sp>
        <p:nvSpPr>
          <p:cNvPr id="4" name="Slide Number Placeholder 3"/>
          <p:cNvSpPr>
            <a:spLocks noGrp="1"/>
          </p:cNvSpPr>
          <p:nvPr>
            <p:ph type="sldNum" sz="quarter" idx="5"/>
          </p:nvPr>
        </p:nvSpPr>
        <p:spPr/>
        <p:txBody>
          <a:bodyPr/>
          <a:lstStyle/>
          <a:p>
            <a:fld id="{F3CB868A-4CA4-429C-A941-176D2773FB95}" type="slidenum">
              <a:rPr lang="en-US" smtClean="0"/>
              <a:t>9</a:t>
            </a:fld>
            <a:endParaRPr lang="en-US" dirty="0"/>
          </a:p>
        </p:txBody>
      </p:sp>
    </p:spTree>
    <p:extLst>
      <p:ext uri="{BB962C8B-B14F-4D97-AF65-F5344CB8AC3E}">
        <p14:creationId xmlns:p14="http://schemas.microsoft.com/office/powerpoint/2010/main" val="311096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10</a:t>
            </a:fld>
            <a:endParaRPr lang="en-US" dirty="0"/>
          </a:p>
        </p:txBody>
      </p:sp>
    </p:spTree>
    <p:extLst>
      <p:ext uri="{BB962C8B-B14F-4D97-AF65-F5344CB8AC3E}">
        <p14:creationId xmlns:p14="http://schemas.microsoft.com/office/powerpoint/2010/main" val="36389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14</a:t>
            </a:fld>
            <a:endParaRPr lang="en-US" dirty="0"/>
          </a:p>
        </p:txBody>
      </p:sp>
    </p:spTree>
    <p:extLst>
      <p:ext uri="{BB962C8B-B14F-4D97-AF65-F5344CB8AC3E}">
        <p14:creationId xmlns:p14="http://schemas.microsoft.com/office/powerpoint/2010/main" val="2725009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Temperature:</a:t>
            </a:r>
          </a:p>
          <a:p>
            <a:r>
              <a:rPr lang="en-US" dirty="0"/>
              <a:t>    def __init__(self, celsius):</a:t>
            </a:r>
          </a:p>
          <a:p>
            <a:r>
              <a:rPr lang="en-US" dirty="0"/>
              <a:t>        self.celsius = celsius</a:t>
            </a:r>
          </a:p>
          <a:p>
            <a:endParaRPr lang="en-US" dirty="0"/>
          </a:p>
          <a:p>
            <a:r>
              <a:rPr lang="en-US" dirty="0"/>
              <a:t>    def to_fahrenheit(self):</a:t>
            </a:r>
          </a:p>
          <a:p>
            <a:r>
              <a:rPr lang="en-US" dirty="0"/>
              <a:t>        # Abstraction function to convert Celsius to Fahrenheit</a:t>
            </a:r>
          </a:p>
          <a:p>
            <a:r>
              <a:rPr lang="en-US" dirty="0"/>
              <a:t>        return (self.celsius * 9/5) + 32</a:t>
            </a:r>
          </a:p>
          <a:p>
            <a:endParaRPr lang="en-US" dirty="0"/>
          </a:p>
          <a:p>
            <a:r>
              <a:rPr lang="en-US" dirty="0"/>
              <a:t>temp = Temperature(25)</a:t>
            </a:r>
          </a:p>
          <a:p>
            <a:r>
              <a:rPr lang="en-US" dirty="0"/>
              <a:t>print(temp.to_fahrenheit())  # Expected Output: 77.0</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18</a:t>
            </a:fld>
            <a:endParaRPr lang="en-US" dirty="0"/>
          </a:p>
        </p:txBody>
      </p:sp>
    </p:spTree>
    <p:extLst>
      <p:ext uri="{BB962C8B-B14F-4D97-AF65-F5344CB8AC3E}">
        <p14:creationId xmlns:p14="http://schemas.microsoft.com/office/powerpoint/2010/main" val="106025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Circle:</a:t>
            </a:r>
          </a:p>
          <a:p>
            <a:r>
              <a:rPr lang="en-US" dirty="0"/>
              <a:t>    def __init__(self, radius):</a:t>
            </a:r>
          </a:p>
          <a:p>
            <a:r>
              <a:rPr lang="en-US" dirty="0"/>
              <a:t>        self.radius = radius</a:t>
            </a:r>
          </a:p>
          <a:p>
            <a:endParaRPr lang="en-US" dirty="0"/>
          </a:p>
          <a:p>
            <a:r>
              <a:rPr lang="en-US" dirty="0"/>
              <a:t>    def area(self):</a:t>
            </a:r>
          </a:p>
          <a:p>
            <a:r>
              <a:rPr lang="en-US" dirty="0"/>
              <a:t>        # Abstraction function to compute area</a:t>
            </a:r>
          </a:p>
          <a:p>
            <a:r>
              <a:rPr lang="en-US" dirty="0"/>
              <a:t>        return 3.14 * self.radius * self.radius</a:t>
            </a:r>
          </a:p>
          <a:p>
            <a:endParaRPr lang="en-US" dirty="0"/>
          </a:p>
          <a:p>
            <a:r>
              <a:rPr lang="en-US" dirty="0"/>
              <a:t>    def perimeter(self):</a:t>
            </a:r>
          </a:p>
          <a:p>
            <a:r>
              <a:rPr lang="en-US" dirty="0"/>
              <a:t>        # Abstraction function to compute perimeter</a:t>
            </a:r>
          </a:p>
          <a:p>
            <a:r>
              <a:rPr lang="en-US" dirty="0"/>
              <a:t>        return 2 * 3.14 * self.radius</a:t>
            </a:r>
          </a:p>
          <a:p>
            <a:endParaRPr lang="en-US" dirty="0"/>
          </a:p>
          <a:p>
            <a:r>
              <a:rPr lang="en-US" dirty="0"/>
              <a:t>circle = Circle(5)</a:t>
            </a:r>
          </a:p>
          <a:p>
            <a:r>
              <a:rPr lang="en-US" dirty="0"/>
              <a:t>print(circle.area())      # Expected Output: 78.5</a:t>
            </a:r>
          </a:p>
          <a:p>
            <a:r>
              <a:rPr lang="en-US" dirty="0"/>
              <a:t>print(circle.perimeter()) # Expected Output: 31.4</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20</a:t>
            </a:fld>
            <a:endParaRPr lang="en-US" dirty="0"/>
          </a:p>
        </p:txBody>
      </p:sp>
    </p:spTree>
    <p:extLst>
      <p:ext uri="{BB962C8B-B14F-4D97-AF65-F5344CB8AC3E}">
        <p14:creationId xmlns:p14="http://schemas.microsoft.com/office/powerpoint/2010/main" val="58974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Fraction:</a:t>
            </a:r>
          </a:p>
          <a:p>
            <a:r>
              <a:rPr lang="en-US" dirty="0"/>
              <a:t>    def __init__(self, numerator, denominator):</a:t>
            </a:r>
          </a:p>
          <a:p>
            <a:r>
              <a:rPr lang="en-US" dirty="0"/>
              <a:t>        self.numerator = numerator</a:t>
            </a:r>
          </a:p>
          <a:p>
            <a:r>
              <a:rPr lang="en-US" dirty="0"/>
              <a:t>        self.denominator = denominator</a:t>
            </a:r>
          </a:p>
          <a:p>
            <a:endParaRPr lang="en-US" dirty="0"/>
          </a:p>
          <a:p>
            <a:r>
              <a:rPr lang="en-US" dirty="0"/>
              <a:t>    def to_decimal(self):</a:t>
            </a:r>
          </a:p>
          <a:p>
            <a:r>
              <a:rPr lang="en-US" dirty="0"/>
              <a:t>        # Abstraction function to convert fraction to decimal</a:t>
            </a:r>
          </a:p>
          <a:p>
            <a:r>
              <a:rPr lang="en-US" dirty="0"/>
              <a:t>        return self.numerator / self.denominator</a:t>
            </a:r>
          </a:p>
          <a:p>
            <a:endParaRPr lang="en-US" dirty="0"/>
          </a:p>
          <a:p>
            <a:r>
              <a:rPr lang="en-US" dirty="0"/>
              <a:t>fraction = Fraction(3, 4)</a:t>
            </a:r>
          </a:p>
          <a:p>
            <a:r>
              <a:rPr lang="en-US" dirty="0"/>
              <a:t>print(fraction.to_decimal())  # Expected Output: 0.75</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22</a:t>
            </a:fld>
            <a:endParaRPr lang="en-US" dirty="0"/>
          </a:p>
        </p:txBody>
      </p:sp>
    </p:spTree>
    <p:extLst>
      <p:ext uri="{BB962C8B-B14F-4D97-AF65-F5344CB8AC3E}">
        <p14:creationId xmlns:p14="http://schemas.microsoft.com/office/powerpoint/2010/main" val="320464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BankAccount:</a:t>
            </a:r>
          </a:p>
          <a:p>
            <a:r>
              <a:rPr lang="en-US" dirty="0"/>
              <a:t>    def __init__(self, initial_balance=0):</a:t>
            </a:r>
          </a:p>
          <a:p>
            <a:r>
              <a:rPr lang="en-US" dirty="0"/>
              <a:t>        if initial_balance &lt; 0:</a:t>
            </a:r>
          </a:p>
          <a:p>
            <a:r>
              <a:rPr lang="en-US" dirty="0"/>
              <a:t>            raise ValueError("Initial balance cannot be negative!")</a:t>
            </a:r>
          </a:p>
          <a:p>
            <a:r>
              <a:rPr lang="en-US" dirty="0"/>
              <a:t>        self.balance = initial_balance</a:t>
            </a:r>
          </a:p>
          <a:p>
            <a:endParaRPr lang="en-US" dirty="0"/>
          </a:p>
          <a:p>
            <a:r>
              <a:rPr lang="en-US" dirty="0"/>
              <a:t>    def deposit(self, amount):</a:t>
            </a:r>
          </a:p>
          <a:p>
            <a:r>
              <a:rPr lang="en-US" dirty="0"/>
              <a:t>        if amount &lt; 0:</a:t>
            </a:r>
          </a:p>
          <a:p>
            <a:r>
              <a:rPr lang="en-US" dirty="0"/>
              <a:t>            raise ValueError("Deposit amount cannot be negative!")</a:t>
            </a:r>
          </a:p>
          <a:p>
            <a:r>
              <a:rPr lang="en-US" dirty="0"/>
              <a:t>        self.balance += amount</a:t>
            </a:r>
          </a:p>
          <a:p>
            <a:endParaRPr lang="en-US" dirty="0"/>
          </a:p>
          <a:p>
            <a:r>
              <a:rPr lang="en-US" dirty="0"/>
              <a:t>    def withdraw(self, amount):</a:t>
            </a:r>
          </a:p>
          <a:p>
            <a:r>
              <a:rPr lang="en-US" dirty="0"/>
              <a:t>        if amount &gt; self.balance:</a:t>
            </a:r>
          </a:p>
          <a:p>
            <a:r>
              <a:rPr lang="en-US" dirty="0"/>
              <a:t>            raise ValueError("Insufficient funds!")  # Rep invariant: balance should not go negative</a:t>
            </a:r>
          </a:p>
          <a:p>
            <a:r>
              <a:rPr lang="en-US" dirty="0"/>
              <a:t>        if amount &lt; 0:</a:t>
            </a:r>
          </a:p>
          <a:p>
            <a:r>
              <a:rPr lang="en-US" dirty="0"/>
              <a:t>            raise ValueError("Withdrawal amount cannot be negative!")</a:t>
            </a:r>
          </a:p>
          <a:p>
            <a:r>
              <a:rPr lang="en-US" dirty="0"/>
              <a:t>        self.balance -= amount</a:t>
            </a:r>
          </a:p>
          <a:p>
            <a:endParaRPr lang="en-US" dirty="0"/>
          </a:p>
          <a:p>
            <a:r>
              <a:rPr lang="en-US" dirty="0"/>
              <a:t>    def get_balance(self):</a:t>
            </a:r>
          </a:p>
          <a:p>
            <a:r>
              <a:rPr lang="en-US" dirty="0"/>
              <a:t>        return self.balance</a:t>
            </a:r>
          </a:p>
          <a:p>
            <a:endParaRPr lang="en-US" dirty="0"/>
          </a:p>
          <a:p>
            <a:r>
              <a:rPr lang="en-US" dirty="0"/>
              <a:t># Example Usage:</a:t>
            </a:r>
          </a:p>
          <a:p>
            <a:r>
              <a:rPr lang="en-US" dirty="0"/>
              <a:t>account = BankAccount(100)</a:t>
            </a:r>
          </a:p>
          <a:p>
            <a:r>
              <a:rPr lang="en-US" dirty="0"/>
              <a:t>account.deposit(50)</a:t>
            </a:r>
          </a:p>
          <a:p>
            <a:r>
              <a:rPr lang="en-US" dirty="0"/>
              <a:t>print(account.get_balance())  # Expected Output: 150</a:t>
            </a:r>
          </a:p>
          <a:p>
            <a:r>
              <a:rPr lang="en-US" dirty="0"/>
              <a:t>account.withdraw(30)</a:t>
            </a:r>
          </a:p>
          <a:p>
            <a:r>
              <a:rPr lang="en-US" dirty="0"/>
              <a:t>print(account.get_balance())  # Expected Output: 120</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25</a:t>
            </a:fld>
            <a:endParaRPr lang="en-US" dirty="0"/>
          </a:p>
        </p:txBody>
      </p:sp>
    </p:spTree>
    <p:extLst>
      <p:ext uri="{BB962C8B-B14F-4D97-AF65-F5344CB8AC3E}">
        <p14:creationId xmlns:p14="http://schemas.microsoft.com/office/powerpoint/2010/main" val="86156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Circle:</a:t>
            </a:r>
          </a:p>
          <a:p>
            <a:r>
              <a:rPr lang="en-US" dirty="0"/>
              <a:t>    def __init__(self, radius):</a:t>
            </a:r>
          </a:p>
          <a:p>
            <a:r>
              <a:rPr lang="en-US" dirty="0"/>
              <a:t>        if radius &lt;= 0:</a:t>
            </a:r>
          </a:p>
          <a:p>
            <a:r>
              <a:rPr lang="en-US" dirty="0"/>
              <a:t>            raise ValueError("Radius must be positive!")  # Rep invariant: radius should be positive</a:t>
            </a:r>
          </a:p>
          <a:p>
            <a:r>
              <a:rPr lang="en-US" dirty="0"/>
              <a:t>        self.radius = radius</a:t>
            </a:r>
          </a:p>
          <a:p>
            <a:endParaRPr lang="en-US" dirty="0"/>
          </a:p>
          <a:p>
            <a:r>
              <a:rPr lang="en-US" dirty="0"/>
              <a:t>    def area(self):</a:t>
            </a:r>
          </a:p>
          <a:p>
            <a:r>
              <a:rPr lang="en-US" dirty="0"/>
              <a:t>        return 3.14 * self.radius * self.radius</a:t>
            </a:r>
          </a:p>
          <a:p>
            <a:endParaRPr lang="en-US" dirty="0"/>
          </a:p>
          <a:p>
            <a:r>
              <a:rPr lang="en-US" dirty="0"/>
              <a:t># Example Usage:</a:t>
            </a:r>
          </a:p>
          <a:p>
            <a:r>
              <a:rPr lang="en-US" dirty="0"/>
              <a:t>circle = Circle(5)</a:t>
            </a:r>
          </a:p>
          <a:p>
            <a:r>
              <a:rPr lang="en-US" dirty="0"/>
              <a:t>print(circle.area())  # Expected Output: 78.5</a:t>
            </a:r>
          </a:p>
          <a:p>
            <a:endParaRPr lang="en-US" dirty="0"/>
          </a:p>
        </p:txBody>
      </p:sp>
      <p:sp>
        <p:nvSpPr>
          <p:cNvPr id="4" name="Slide Number Placeholder 3"/>
          <p:cNvSpPr>
            <a:spLocks noGrp="1"/>
          </p:cNvSpPr>
          <p:nvPr>
            <p:ph type="sldNum" sz="quarter" idx="5"/>
          </p:nvPr>
        </p:nvSpPr>
        <p:spPr/>
        <p:txBody>
          <a:bodyPr/>
          <a:lstStyle/>
          <a:p>
            <a:fld id="{F3CB868A-4CA4-429C-A941-176D2773FB95}" type="slidenum">
              <a:rPr lang="en-US" smtClean="0"/>
              <a:t>27</a:t>
            </a:fld>
            <a:endParaRPr lang="en-US" dirty="0"/>
          </a:p>
        </p:txBody>
      </p:sp>
    </p:spTree>
    <p:extLst>
      <p:ext uri="{BB962C8B-B14F-4D97-AF65-F5344CB8AC3E}">
        <p14:creationId xmlns:p14="http://schemas.microsoft.com/office/powerpoint/2010/main" val="36725344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DF2DA58-E71B-4A1D-AFA0-578474743234}" type="slidenum">
              <a:rPr lang="en-US" smtClean="0"/>
              <a:t>‹#›</a:t>
            </a:fld>
            <a:endParaRPr lang="en-US" dirty="0"/>
          </a:p>
        </p:txBody>
      </p:sp>
    </p:spTree>
    <p:extLst>
      <p:ext uri="{BB962C8B-B14F-4D97-AF65-F5344CB8AC3E}">
        <p14:creationId xmlns:p14="http://schemas.microsoft.com/office/powerpoint/2010/main" val="1311333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1812633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3487571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78107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5E09CB3B-CB9A-4764-82E6-B4D680B51914}" type="datetimeFigureOut">
              <a:rPr lang="en-US" smtClean="0"/>
              <a:t>10/28/2023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DF2DA58-E71B-4A1D-AFA0-578474743234}" type="slidenum">
              <a:rPr lang="en-US" smtClean="0"/>
              <a:t>‹#›</a:t>
            </a:fld>
            <a:endParaRPr lang="en-US" dirty="0"/>
          </a:p>
        </p:txBody>
      </p:sp>
    </p:spTree>
    <p:extLst>
      <p:ext uri="{BB962C8B-B14F-4D97-AF65-F5344CB8AC3E}">
        <p14:creationId xmlns:p14="http://schemas.microsoft.com/office/powerpoint/2010/main" val="3648396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3199508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315107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3437336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286482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09CB3B-CB9A-4764-82E6-B4D680B51914}" type="datetimeFigureOut">
              <a:rPr lang="en-US" smtClean="0"/>
              <a:t>10/28/2023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164893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09CB3B-CB9A-4764-82E6-B4D680B51914}" type="datetimeFigureOut">
              <a:rPr lang="en-US" smtClean="0"/>
              <a:t>10/28/2023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DF2DA58-E71B-4A1D-AFA0-578474743234}" type="slidenum">
              <a:rPr lang="en-US" smtClean="0"/>
              <a:t>‹#›</a:t>
            </a:fld>
            <a:endParaRPr lang="en-US" dirty="0"/>
          </a:p>
        </p:txBody>
      </p:sp>
    </p:spTree>
    <p:extLst>
      <p:ext uri="{BB962C8B-B14F-4D97-AF65-F5344CB8AC3E}">
        <p14:creationId xmlns:p14="http://schemas.microsoft.com/office/powerpoint/2010/main" val="117334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E09CB3B-CB9A-4764-82E6-B4D680B51914}" type="datetimeFigureOut">
              <a:rPr lang="en-US" smtClean="0"/>
              <a:t>10/28/2023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DF2DA58-E71B-4A1D-AFA0-578474743234}" type="slidenum">
              <a:rPr lang="en-US" smtClean="0"/>
              <a:t>‹#›</a:t>
            </a:fld>
            <a:endParaRPr lang="en-US" dirty="0"/>
          </a:p>
        </p:txBody>
      </p:sp>
    </p:spTree>
    <p:extLst>
      <p:ext uri="{BB962C8B-B14F-4D97-AF65-F5344CB8AC3E}">
        <p14:creationId xmlns:p14="http://schemas.microsoft.com/office/powerpoint/2010/main" val="120989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jpe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20B9-6331-4D40-9CAC-BED759F732A1}"/>
              </a:ext>
            </a:extLst>
          </p:cNvPr>
          <p:cNvSpPr>
            <a:spLocks noGrp="1"/>
          </p:cNvSpPr>
          <p:nvPr>
            <p:ph type="ctrTitle"/>
          </p:nvPr>
        </p:nvSpPr>
        <p:spPr>
          <a:xfrm>
            <a:off x="1024380" y="1951922"/>
            <a:ext cx="7563439" cy="2387600"/>
          </a:xfrm>
        </p:spPr>
        <p:txBody>
          <a:bodyPr>
            <a:noAutofit/>
          </a:bodyPr>
          <a:lstStyle/>
          <a:p>
            <a:r>
              <a:rPr lang="en-US" sz="6000" b="1" dirty="0"/>
              <a:t>Software construction Lab</a:t>
            </a:r>
            <a:br>
              <a:rPr lang="en-US" sz="6000" b="1" dirty="0"/>
            </a:br>
            <a:r>
              <a:rPr lang="en-US" sz="6000" b="1" dirty="0"/>
              <a:t>LAB # 07</a:t>
            </a:r>
            <a:br>
              <a:rPr lang="en-US" sz="6000" dirty="0"/>
            </a:br>
            <a:endParaRPr lang="en-US" sz="6000" dirty="0"/>
          </a:p>
        </p:txBody>
      </p:sp>
      <p:sp>
        <p:nvSpPr>
          <p:cNvPr id="3" name="Subtitle 2">
            <a:extLst>
              <a:ext uri="{FF2B5EF4-FFF2-40B4-BE49-F238E27FC236}">
                <a16:creationId xmlns:a16="http://schemas.microsoft.com/office/drawing/2014/main" id="{E5FBC4FF-9675-4796-8E26-271672B3A0D4}"/>
              </a:ext>
            </a:extLst>
          </p:cNvPr>
          <p:cNvSpPr>
            <a:spLocks noGrp="1"/>
          </p:cNvSpPr>
          <p:nvPr>
            <p:ph type="subTitle" idx="1"/>
          </p:nvPr>
        </p:nvSpPr>
        <p:spPr>
          <a:xfrm>
            <a:off x="788709" y="4582425"/>
            <a:ext cx="9144000" cy="1655762"/>
          </a:xfrm>
        </p:spPr>
        <p:txBody>
          <a:bodyPr/>
          <a:lstStyle/>
          <a:p>
            <a:r>
              <a:rPr lang="en-US" b="1" dirty="0"/>
              <a:t>Objective:</a:t>
            </a:r>
          </a:p>
          <a:p>
            <a:r>
              <a:rPr lang="x-none" dirty="0"/>
              <a:t>Abstraction functions and rep invariants</a:t>
            </a:r>
            <a:endParaRPr lang="en-US" b="1" dirty="0"/>
          </a:p>
        </p:txBody>
      </p:sp>
      <p:pic>
        <p:nvPicPr>
          <p:cNvPr id="1026" name="Picture 2" descr="Bahria University – Official Web Portal">
            <a:extLst>
              <a:ext uri="{FF2B5EF4-FFF2-40B4-BE49-F238E27FC236}">
                <a16:creationId xmlns:a16="http://schemas.microsoft.com/office/drawing/2014/main" id="{D9C711C9-E6C8-49A9-9E5A-5373A4288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3"/>
            <a:ext cx="4095750" cy="1114425"/>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B8D8DDB3-8FDE-4C4D-960C-9A41B444F315}"/>
              </a:ext>
            </a:extLst>
          </p:cNvPr>
          <p:cNvSpPr txBox="1">
            <a:spLocks/>
          </p:cNvSpPr>
          <p:nvPr/>
        </p:nvSpPr>
        <p:spPr>
          <a:xfrm>
            <a:off x="1904738" y="6238187"/>
            <a:ext cx="7891272" cy="409448"/>
          </a:xfrm>
          <a:prstGeom prst="rect">
            <a:avLst/>
          </a:prstGeom>
          <a:solidFill>
            <a:schemeClr val="accent1">
              <a:lumMod val="20000"/>
              <a:lumOff val="80000"/>
            </a:schemeClr>
          </a:solidFill>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a:t>Prepared and Presented By:  Engr. HAMZA</a:t>
            </a:r>
          </a:p>
        </p:txBody>
      </p:sp>
    </p:spTree>
    <p:extLst>
      <p:ext uri="{BB962C8B-B14F-4D97-AF65-F5344CB8AC3E}">
        <p14:creationId xmlns:p14="http://schemas.microsoft.com/office/powerpoint/2010/main" val="335101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90DA7C-BC77-C19E-9D6A-0437331E6D1C}"/>
              </a:ext>
            </a:extLst>
          </p:cNvPr>
          <p:cNvSpPr>
            <a:spLocks noGrp="1"/>
          </p:cNvSpPr>
          <p:nvPr>
            <p:ph type="title"/>
          </p:nvPr>
        </p:nvSpPr>
        <p:spPr>
          <a:xfrm>
            <a:off x="6550924" y="685800"/>
            <a:ext cx="4920019" cy="2021553"/>
          </a:xfrm>
        </p:spPr>
        <p:txBody>
          <a:bodyPr>
            <a:normAutofit/>
          </a:bodyPr>
          <a:lstStyle/>
          <a:p>
            <a:r>
              <a:rPr lang="en-US" b="1" i="0" dirty="0">
                <a:solidFill>
                  <a:schemeClr val="tx1"/>
                </a:solidFill>
                <a:effectLst/>
                <a:latin typeface="Söhne"/>
              </a:rPr>
              <a:t>Challenges:</a:t>
            </a:r>
            <a:br>
              <a:rPr lang="en-US" b="1" i="0" dirty="0">
                <a:solidFill>
                  <a:schemeClr val="tx1"/>
                </a:solidFill>
                <a:effectLst/>
                <a:latin typeface="Söhne"/>
              </a:rPr>
            </a:br>
            <a:endParaRPr lang="en-US" dirty="0">
              <a:solidFill>
                <a:schemeClr val="tx1"/>
              </a:solidFill>
            </a:endParaRPr>
          </a:p>
        </p:txBody>
      </p:sp>
      <p:sp>
        <p:nvSpPr>
          <p:cNvPr id="5138" name="Freeform: Shape 513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2" name="Picture 2" descr="An image of solving a challenge">
            <a:extLst>
              <a:ext uri="{FF2B5EF4-FFF2-40B4-BE49-F238E27FC236}">
                <a16:creationId xmlns:a16="http://schemas.microsoft.com/office/drawing/2014/main" id="{A32A2C41-88FC-834A-7339-C599778D05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6"/>
          <a:stretch/>
        </p:blipFill>
        <p:spPr bwMode="auto">
          <a:xfrm>
            <a:off x="152" y="3"/>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55D1EF6-2A77-C5CA-2601-F6DF9882633A}"/>
              </a:ext>
            </a:extLst>
          </p:cNvPr>
          <p:cNvSpPr>
            <a:spLocks noGrp="1"/>
          </p:cNvSpPr>
          <p:nvPr>
            <p:ph idx="1"/>
          </p:nvPr>
        </p:nvSpPr>
        <p:spPr>
          <a:xfrm>
            <a:off x="6550924" y="2927444"/>
            <a:ext cx="4920019" cy="3244755"/>
          </a:xfrm>
        </p:spPr>
        <p:txBody>
          <a:bodyPr>
            <a:normAutofit/>
          </a:bodyPr>
          <a:lstStyle/>
          <a:p>
            <a:pPr>
              <a:buFont typeface="+mj-lt"/>
              <a:buAutoNum type="arabicPeriod"/>
            </a:pPr>
            <a:r>
              <a:rPr lang="en-US" b="1" i="0" dirty="0">
                <a:effectLst/>
                <a:latin typeface="Times New Roman" panose="02020603050405020304" pitchFamily="18" charset="0"/>
                <a:cs typeface="Times New Roman" panose="02020603050405020304" pitchFamily="18" charset="0"/>
              </a:rPr>
              <a:t>Performance Overhead</a:t>
            </a:r>
            <a:r>
              <a:rPr lang="en-US" b="0" i="0" dirty="0">
                <a:effectLst/>
                <a:latin typeface="Times New Roman" panose="02020603050405020304" pitchFamily="18" charset="0"/>
                <a:cs typeface="Times New Roman" panose="02020603050405020304" pitchFamily="18" charset="0"/>
              </a:rPr>
              <a:t>: The process of translating between the concrete and abstract views can introduce additional computational costs.</a:t>
            </a:r>
          </a:p>
          <a:p>
            <a:pPr>
              <a:buFont typeface="+mj-lt"/>
              <a:buAutoNum type="arabicPeriod"/>
            </a:pPr>
            <a:r>
              <a:rPr lang="en-US" b="1" i="0" dirty="0">
                <a:effectLst/>
                <a:latin typeface="Times New Roman" panose="02020603050405020304" pitchFamily="18" charset="0"/>
                <a:cs typeface="Times New Roman" panose="02020603050405020304" pitchFamily="18" charset="0"/>
              </a:rPr>
              <a:t>Complexity</a:t>
            </a:r>
            <a:r>
              <a:rPr lang="en-US" b="0" i="0" dirty="0">
                <a:effectLst/>
                <a:latin typeface="Times New Roman" panose="02020603050405020304" pitchFamily="18" charset="0"/>
                <a:cs typeface="Times New Roman" panose="02020603050405020304" pitchFamily="18" charset="0"/>
              </a:rPr>
              <a:t>: Designing a good abstraction function can be challenging, especially for intricate systems.</a:t>
            </a:r>
          </a:p>
          <a:p>
            <a:endParaRPr lang="en-US" dirty="0"/>
          </a:p>
        </p:txBody>
      </p:sp>
    </p:spTree>
    <p:extLst>
      <p:ext uri="{BB962C8B-B14F-4D97-AF65-F5344CB8AC3E}">
        <p14:creationId xmlns:p14="http://schemas.microsoft.com/office/powerpoint/2010/main" val="2894651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dirty="0"/>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dirty="0"/>
            </a:p>
          </p:txBody>
        </p:sp>
      </p:grpSp>
      <p:sp useBgFill="1">
        <p:nvSpPr>
          <p:cNvPr id="17" name="Rectangle 16">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FC42B6F-2848-2136-F9CC-77C4191760F6}"/>
              </a:ext>
            </a:extLst>
          </p:cNvPr>
          <p:cNvSpPr>
            <a:spLocks noGrp="1"/>
          </p:cNvSpPr>
          <p:nvPr>
            <p:ph type="title"/>
          </p:nvPr>
        </p:nvSpPr>
        <p:spPr>
          <a:xfrm>
            <a:off x="1051560" y="1110054"/>
            <a:ext cx="6558608" cy="4580300"/>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Rep invariants</a:t>
            </a:r>
          </a:p>
        </p:txBody>
      </p:sp>
      <p:sp>
        <p:nvSpPr>
          <p:cNvPr id="19" name="Rectangle 18">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26" name="Oval 25">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22621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D396-8979-6A01-5066-F6C201EB42D8}"/>
              </a:ext>
            </a:extLst>
          </p:cNvPr>
          <p:cNvSpPr>
            <a:spLocks noGrp="1"/>
          </p:cNvSpPr>
          <p:nvPr>
            <p:ph type="title"/>
          </p:nvPr>
        </p:nvSpPr>
        <p:spPr>
          <a:xfrm>
            <a:off x="1066800" y="1472565"/>
            <a:ext cx="10058400" cy="648843"/>
          </a:xfrm>
        </p:spPr>
        <p:txBody>
          <a:bodyPr>
            <a:normAutofit fontScale="90000"/>
          </a:bodyPr>
          <a:lstStyle/>
          <a:p>
            <a:r>
              <a:rPr lang="en-US" b="1" i="0" dirty="0">
                <a:effectLst/>
                <a:latin typeface="Söhne"/>
              </a:rPr>
              <a:t>Definition:</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96EB1C89-0B9A-CFB0-5343-A6E6521D408C}"/>
              </a:ext>
            </a:extLst>
          </p:cNvPr>
          <p:cNvSpPr>
            <a:spLocks noGrp="1"/>
          </p:cNvSpPr>
          <p:nvPr>
            <p:ph idx="1"/>
          </p:nvPr>
        </p:nvSpPr>
        <p:spPr>
          <a:xfrm>
            <a:off x="1069848" y="2110391"/>
            <a:ext cx="10058400" cy="4050792"/>
          </a:xfrm>
        </p:spPr>
        <p:txBody>
          <a:bodyPr/>
          <a:lstStyle/>
          <a:p>
            <a:pPr algn="l"/>
            <a:r>
              <a:rPr lang="en-US" b="0" i="0" dirty="0">
                <a:solidFill>
                  <a:srgbClr val="374151"/>
                </a:solidFill>
                <a:effectLst/>
                <a:latin typeface="Söhne"/>
              </a:rPr>
              <a:t>Rep invariants are conditions or properties that must always hold true for the internal representation of an object. They define the set of valid states for the object and ensure that the object's behavior is consistent and predictable.</a:t>
            </a:r>
          </a:p>
          <a:p>
            <a:pPr algn="l"/>
            <a:r>
              <a:rPr lang="en-US" dirty="0"/>
              <a:t>In the realm of software development, representation invariants act as the guardians ensuring the integrity and consistency of an object's internal state. Simply put, these are conditions that must always hold true for an object to be considered in a valid state.</a:t>
            </a:r>
          </a:p>
          <a:p>
            <a:pPr algn="l"/>
            <a:r>
              <a:rPr lang="en-US" b="1" i="0" dirty="0">
                <a:effectLst/>
                <a:latin typeface="Söhne"/>
              </a:rPr>
              <a:t>Rep Invariants</a:t>
            </a:r>
            <a:r>
              <a:rPr lang="en-US" b="0" i="0" dirty="0">
                <a:solidFill>
                  <a:srgbClr val="374151"/>
                </a:solidFill>
                <a:effectLst/>
                <a:latin typeface="Söhne"/>
              </a:rPr>
              <a:t>: These are like the rules that a system always follows. For example, in a bank, one rule might be that account balances can't go negative. It ensures everything runs smoothly and predictably.</a:t>
            </a:r>
          </a:p>
          <a:p>
            <a:endParaRPr lang="en-US" dirty="0"/>
          </a:p>
        </p:txBody>
      </p:sp>
      <p:pic>
        <p:nvPicPr>
          <p:cNvPr id="4" name="Picture 3">
            <a:extLst>
              <a:ext uri="{FF2B5EF4-FFF2-40B4-BE49-F238E27FC236}">
                <a16:creationId xmlns:a16="http://schemas.microsoft.com/office/drawing/2014/main" id="{3E6C3C58-843D-7CE8-5ADE-6950EC736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2518" y="3323188"/>
            <a:ext cx="3648778" cy="3648778"/>
          </a:xfrm>
          <a:prstGeom prst="rect">
            <a:avLst/>
          </a:prstGeom>
        </p:spPr>
      </p:pic>
    </p:spTree>
    <p:extLst>
      <p:ext uri="{BB962C8B-B14F-4D97-AF65-F5344CB8AC3E}">
        <p14:creationId xmlns:p14="http://schemas.microsoft.com/office/powerpoint/2010/main" val="43213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06718DB-8CE1-3B63-A760-D8FBB6BA5CCD}"/>
              </a:ext>
            </a:extLst>
          </p:cNvPr>
          <p:cNvSpPr>
            <a:spLocks noGrp="1"/>
          </p:cNvSpPr>
          <p:nvPr>
            <p:ph type="title"/>
          </p:nvPr>
        </p:nvSpPr>
        <p:spPr>
          <a:xfrm>
            <a:off x="1069848" y="484632"/>
            <a:ext cx="10058400" cy="1609344"/>
          </a:xfrm>
        </p:spPr>
        <p:txBody>
          <a:bodyPr>
            <a:normAutofit/>
          </a:bodyPr>
          <a:lstStyle/>
          <a:p>
            <a:r>
              <a:rPr lang="en-US" b="1" i="0" dirty="0">
                <a:effectLst/>
                <a:latin typeface="Söhne"/>
              </a:rPr>
              <a:t>Real-World Application:</a:t>
            </a:r>
            <a:br>
              <a:rPr lang="en-US" b="1" i="0" dirty="0">
                <a:effectLst/>
                <a:latin typeface="Söhne"/>
              </a:rPr>
            </a:br>
            <a:endParaRPr lang="en-US" dirty="0"/>
          </a:p>
        </p:txBody>
      </p:sp>
      <p:pic>
        <p:nvPicPr>
          <p:cNvPr id="4" name="Picture 3">
            <a:extLst>
              <a:ext uri="{FF2B5EF4-FFF2-40B4-BE49-F238E27FC236}">
                <a16:creationId xmlns:a16="http://schemas.microsoft.com/office/drawing/2014/main" id="{1D4D72CC-41E4-51D7-9BD2-F16AB0C27D46}"/>
              </a:ext>
            </a:extLst>
          </p:cNvPr>
          <p:cNvPicPr>
            <a:picLocks noChangeAspect="1"/>
          </p:cNvPicPr>
          <p:nvPr/>
        </p:nvPicPr>
        <p:blipFill rotWithShape="1">
          <a:blip r:embed="rId4">
            <a:extLst>
              <a:ext uri="{28A0092B-C50C-407E-A947-70E740481C1C}">
                <a14:useLocalDpi xmlns:a14="http://schemas.microsoft.com/office/drawing/2010/main" val="0"/>
              </a:ext>
            </a:extLst>
          </a:blip>
          <a:srcRect t="15833" b="7387"/>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AC6D738D-0B6C-5482-10F1-1B6D57864ED4}"/>
              </a:ext>
            </a:extLst>
          </p:cNvPr>
          <p:cNvSpPr>
            <a:spLocks noGrp="1"/>
          </p:cNvSpPr>
          <p:nvPr>
            <p:ph idx="1"/>
          </p:nvPr>
        </p:nvSpPr>
        <p:spPr>
          <a:xfrm>
            <a:off x="6496216" y="2320412"/>
            <a:ext cx="4632031" cy="3851787"/>
          </a:xfrm>
        </p:spPr>
        <p:txBody>
          <a:bodyPr anchor="ctr">
            <a:normAutofit/>
          </a:bodyPr>
          <a:lstStyle/>
          <a:p>
            <a:r>
              <a:rPr lang="en-US" b="0" i="0">
                <a:effectLst/>
                <a:latin typeface="Söhne"/>
              </a:rPr>
              <a:t>Consider a banking system where account balances should never go negative. The condition "balance &gt;= 0" is a rep invariant for the bank account object. The system should be designed in such a way that this condition is always true, regardless of deposits, withdrawals, or any other operations.</a:t>
            </a:r>
          </a:p>
          <a:p>
            <a:endParaRPr lang="en-US" dirty="0"/>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21046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EE75-A0E9-59F2-A55C-C6C8882D8B0A}"/>
              </a:ext>
            </a:extLst>
          </p:cNvPr>
          <p:cNvSpPr>
            <a:spLocks noGrp="1"/>
          </p:cNvSpPr>
          <p:nvPr>
            <p:ph type="title"/>
          </p:nvPr>
        </p:nvSpPr>
        <p:spPr>
          <a:xfrm>
            <a:off x="84328" y="98552"/>
            <a:ext cx="10058400" cy="876808"/>
          </a:xfrm>
        </p:spPr>
        <p:txBody>
          <a:bodyPr/>
          <a:lstStyle/>
          <a:p>
            <a:r>
              <a:rPr lang="en-US" dirty="0"/>
              <a:t>Rep invariants</a:t>
            </a:r>
          </a:p>
        </p:txBody>
      </p:sp>
      <p:pic>
        <p:nvPicPr>
          <p:cNvPr id="5" name="Content Placeholder 4">
            <a:extLst>
              <a:ext uri="{FF2B5EF4-FFF2-40B4-BE49-F238E27FC236}">
                <a16:creationId xmlns:a16="http://schemas.microsoft.com/office/drawing/2014/main" id="{1555347A-FA66-0A7A-AE2F-E7E80A11F17A}"/>
              </a:ext>
            </a:extLst>
          </p:cNvPr>
          <p:cNvPicPr>
            <a:picLocks noGrp="1" noChangeAspect="1"/>
          </p:cNvPicPr>
          <p:nvPr>
            <p:ph idx="1"/>
          </p:nvPr>
        </p:nvPicPr>
        <p:blipFill>
          <a:blip r:embed="rId3"/>
          <a:stretch>
            <a:fillRect/>
          </a:stretch>
        </p:blipFill>
        <p:spPr>
          <a:xfrm>
            <a:off x="4792337" y="0"/>
            <a:ext cx="7399663" cy="6858000"/>
          </a:xfrm>
        </p:spPr>
      </p:pic>
      <p:sp>
        <p:nvSpPr>
          <p:cNvPr id="8" name="TextBox 7">
            <a:extLst>
              <a:ext uri="{FF2B5EF4-FFF2-40B4-BE49-F238E27FC236}">
                <a16:creationId xmlns:a16="http://schemas.microsoft.com/office/drawing/2014/main" id="{62A6F589-62FD-18EF-9A77-069F84E053ED}"/>
              </a:ext>
            </a:extLst>
          </p:cNvPr>
          <p:cNvSpPr txBox="1"/>
          <p:nvPr/>
        </p:nvSpPr>
        <p:spPr>
          <a:xfrm>
            <a:off x="84328" y="1073912"/>
            <a:ext cx="4792472" cy="50783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dirty="0">
                <a:latin typeface="Times New Roman" panose="02020603050405020304" pitchFamily="18" charset="0"/>
                <a:cs typeface="Times New Roman" panose="02020603050405020304" pitchFamily="18" charset="0"/>
              </a:rPr>
              <a:t>We have a BankAccount class with a balance attribute.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dirty="0">
                <a:latin typeface="Times New Roman" panose="02020603050405020304" pitchFamily="18" charset="0"/>
                <a:cs typeface="Times New Roman" panose="02020603050405020304" pitchFamily="18" charset="0"/>
              </a:rPr>
              <a:t>The deposit method adds money to the account. It checks if the deposit amount is negative and raises an error if it is.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dirty="0">
                <a:latin typeface="Times New Roman" panose="02020603050405020304" pitchFamily="18" charset="0"/>
                <a:cs typeface="Times New Roman" panose="02020603050405020304" pitchFamily="18" charset="0"/>
              </a:rPr>
              <a:t>The withdraw method subtracts money from the account. Before doing so, it checks: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latin typeface="Times New Roman" panose="02020603050405020304" pitchFamily="18" charset="0"/>
                <a:cs typeface="Times New Roman" panose="02020603050405020304" pitchFamily="18" charset="0"/>
              </a:rPr>
              <a:t>If the withdrawal amount is more than the balance (to prevent negative balance).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latin typeface="Times New Roman" panose="02020603050405020304" pitchFamily="18" charset="0"/>
                <a:cs typeface="Times New Roman" panose="02020603050405020304" pitchFamily="18" charset="0"/>
              </a:rPr>
              <a:t>If the withdrawal amount itself is negative.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lang="en-US" altLang="en-US" dirty="0">
                <a:latin typeface="Times New Roman" panose="02020603050405020304" pitchFamily="18" charset="0"/>
                <a:cs typeface="Times New Roman" panose="02020603050405020304" pitchFamily="18" charset="0"/>
              </a:rPr>
              <a:t>The get_balance method simply returns the current balance.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Times New Roman" panose="02020603050405020304" pitchFamily="18" charset="0"/>
                <a:cs typeface="Times New Roman" panose="02020603050405020304" pitchFamily="18" charset="0"/>
              </a:rPr>
              <a:t>The rep invariant here is the condition that balance &gt;= 0. The design of the BankAccount class ensures this condition is always true by performing checks before deposits and withdrawals.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39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BAC0ED-3728-4433-EBDB-F1E4530F25CA}"/>
              </a:ext>
            </a:extLst>
          </p:cNvPr>
          <p:cNvSpPr>
            <a:spLocks noGrp="1"/>
          </p:cNvSpPr>
          <p:nvPr>
            <p:ph type="title"/>
          </p:nvPr>
        </p:nvSpPr>
        <p:spPr>
          <a:xfrm>
            <a:off x="6400800" y="484632"/>
            <a:ext cx="5299586" cy="1609344"/>
          </a:xfrm>
          <a:ln>
            <a:noFill/>
          </a:ln>
        </p:spPr>
        <p:txBody>
          <a:bodyPr>
            <a:normAutofit/>
          </a:bodyPr>
          <a:lstStyle/>
          <a:p>
            <a:r>
              <a:rPr lang="en-US" sz="4000" b="1" i="0" dirty="0">
                <a:effectLst/>
                <a:latin typeface="Söhne"/>
              </a:rPr>
              <a:t>Benefits:</a:t>
            </a:r>
            <a:br>
              <a:rPr lang="en-US" sz="4000" b="1" i="0" dirty="0">
                <a:effectLst/>
                <a:latin typeface="Söhne"/>
              </a:rPr>
            </a:br>
            <a:endParaRPr lang="en-US" sz="4000" dirty="0"/>
          </a:p>
        </p:txBody>
      </p:sp>
      <p:pic>
        <p:nvPicPr>
          <p:cNvPr id="4" name="Picture 2" descr="An image that illustrates the concept of abstraction function in computer science">
            <a:extLst>
              <a:ext uri="{FF2B5EF4-FFF2-40B4-BE49-F238E27FC236}">
                <a16:creationId xmlns:a16="http://schemas.microsoft.com/office/drawing/2014/main" id="{2B499CA9-912A-D667-A212-C2B24461F2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8" r="10163"/>
          <a:stretch/>
        </p:blipFill>
        <p:spPr bwMode="auto">
          <a:xfrm>
            <a:off x="1" y="10"/>
            <a:ext cx="6066502" cy="685798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74BB228-8547-8BB5-85F5-73E8F857FD4A}"/>
              </a:ext>
            </a:extLst>
          </p:cNvPr>
          <p:cNvSpPr>
            <a:spLocks noGrp="1"/>
          </p:cNvSpPr>
          <p:nvPr>
            <p:ph idx="1"/>
          </p:nvPr>
        </p:nvSpPr>
        <p:spPr>
          <a:xfrm>
            <a:off x="6400799" y="2121408"/>
            <a:ext cx="5299585" cy="4050792"/>
          </a:xfrm>
        </p:spPr>
        <p:txBody>
          <a:bodyPr>
            <a:normAutofit/>
          </a:bodyPr>
          <a:lstStyle/>
          <a:p>
            <a:pPr>
              <a:buFont typeface="+mj-lt"/>
              <a:buAutoNum type="arabicPeriod"/>
            </a:pPr>
            <a:r>
              <a:rPr lang="en-US" sz="1800" b="1" i="0" dirty="0">
                <a:effectLst/>
                <a:latin typeface="Söhne"/>
              </a:rPr>
              <a:t>Consistency</a:t>
            </a:r>
            <a:r>
              <a:rPr lang="en-US" sz="1800" b="0" i="0" dirty="0">
                <a:effectLst/>
                <a:latin typeface="Söhne"/>
              </a:rPr>
              <a:t>: Ensures that objects are always in a valid state, preventing unexpected behaviors.</a:t>
            </a:r>
          </a:p>
          <a:p>
            <a:pPr>
              <a:buFont typeface="+mj-lt"/>
              <a:buAutoNum type="arabicPeriod"/>
            </a:pPr>
            <a:r>
              <a:rPr lang="en-US" sz="1800" b="1" i="0" dirty="0">
                <a:effectLst/>
                <a:latin typeface="Söhne"/>
              </a:rPr>
              <a:t>Safety</a:t>
            </a:r>
            <a:r>
              <a:rPr lang="en-US" sz="1800" b="0" i="0" dirty="0">
                <a:effectLst/>
                <a:latin typeface="Söhne"/>
              </a:rPr>
              <a:t>: By defining and enforcing valid states, rep invariants help in avoiding potential errors or vulnerabilities.</a:t>
            </a:r>
          </a:p>
          <a:p>
            <a:pPr>
              <a:buFont typeface="+mj-lt"/>
              <a:buAutoNum type="arabicPeriod"/>
            </a:pPr>
            <a:r>
              <a:rPr lang="en-US" sz="1800" b="1" i="0" dirty="0">
                <a:effectLst/>
                <a:latin typeface="Söhne"/>
              </a:rPr>
              <a:t>Clarity</a:t>
            </a:r>
            <a:r>
              <a:rPr lang="en-US" sz="1800" b="0" i="0" dirty="0">
                <a:effectLst/>
                <a:latin typeface="Söhne"/>
              </a:rPr>
              <a:t>: They provide clear documentation about the assumptions and conditions under which the system operates.</a:t>
            </a:r>
          </a:p>
          <a:p>
            <a:endParaRPr lang="en-US" sz="1800" dirty="0"/>
          </a:p>
        </p:txBody>
      </p:sp>
      <p:grpSp>
        <p:nvGrpSpPr>
          <p:cNvPr id="11" name="Group 1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4365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9606-7C16-10B4-AB2C-5DAE3678BE3A}"/>
              </a:ext>
            </a:extLst>
          </p:cNvPr>
          <p:cNvSpPr>
            <a:spLocks noGrp="1"/>
          </p:cNvSpPr>
          <p:nvPr>
            <p:ph type="title"/>
          </p:nvPr>
        </p:nvSpPr>
        <p:spPr>
          <a:xfrm>
            <a:off x="412623" y="1084707"/>
            <a:ext cx="10058400" cy="1609344"/>
          </a:xfrm>
        </p:spPr>
        <p:txBody>
          <a:bodyPr/>
          <a:lstStyle/>
          <a:p>
            <a:r>
              <a:rPr lang="en-US" b="1" i="0" dirty="0">
                <a:effectLst/>
                <a:latin typeface="Söhne"/>
              </a:rPr>
              <a:t>Challenges:</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EB49383C-C3BB-2995-7CA0-EA5616C4BBD4}"/>
              </a:ext>
            </a:extLst>
          </p:cNvPr>
          <p:cNvSpPr>
            <a:spLocks noGrp="1"/>
          </p:cNvSpPr>
          <p:nvPr>
            <p:ph idx="1"/>
          </p:nvPr>
        </p:nvSpPr>
        <p:spPr>
          <a:xfrm>
            <a:off x="412623" y="2074926"/>
            <a:ext cx="5883402" cy="4050792"/>
          </a:xfrm>
        </p:spPr>
        <p:txBody>
          <a:bodyPr/>
          <a:lstStyle/>
          <a:p>
            <a:pPr algn="l">
              <a:buFont typeface="+mj-lt"/>
              <a:buAutoNum type="arabicPeriod"/>
            </a:pPr>
            <a:r>
              <a:rPr lang="en-US" sz="1800" b="1" i="0" dirty="0">
                <a:solidFill>
                  <a:srgbClr val="374151"/>
                </a:solidFill>
                <a:effectLst/>
                <a:latin typeface="Times New Roman" panose="02020603050405020304" pitchFamily="18" charset="0"/>
                <a:cs typeface="Times New Roman" panose="02020603050405020304" pitchFamily="18" charset="0"/>
              </a:rPr>
              <a:t>Maintenance</a:t>
            </a:r>
            <a:r>
              <a:rPr lang="en-US" sz="1800" b="0" i="0" dirty="0">
                <a:solidFill>
                  <a:srgbClr val="374151"/>
                </a:solidFill>
                <a:effectLst/>
                <a:latin typeface="Times New Roman" panose="02020603050405020304" pitchFamily="18" charset="0"/>
                <a:cs typeface="Times New Roman" panose="02020603050405020304" pitchFamily="18" charset="0"/>
              </a:rPr>
              <a:t>: As systems evolve, rep invariants may need to be updated, which can be challenging if they are deeply embedded in the system.</a:t>
            </a:r>
          </a:p>
          <a:p>
            <a:pPr algn="l">
              <a:buFont typeface="+mj-lt"/>
              <a:buAutoNum type="arabicPeriod"/>
            </a:pPr>
            <a:r>
              <a:rPr lang="en-US" sz="1800" b="1" i="0" dirty="0">
                <a:solidFill>
                  <a:srgbClr val="374151"/>
                </a:solidFill>
                <a:effectLst/>
                <a:latin typeface="Times New Roman" panose="02020603050405020304" pitchFamily="18" charset="0"/>
                <a:cs typeface="Times New Roman" panose="02020603050405020304" pitchFamily="18" charset="0"/>
              </a:rPr>
              <a:t>Complexity</a:t>
            </a:r>
            <a:r>
              <a:rPr lang="en-US" sz="1800" b="0" i="0" dirty="0">
                <a:solidFill>
                  <a:srgbClr val="374151"/>
                </a:solidFill>
                <a:effectLst/>
                <a:latin typeface="Times New Roman" panose="02020603050405020304" pitchFamily="18" charset="0"/>
                <a:cs typeface="Times New Roman" panose="02020603050405020304" pitchFamily="18" charset="0"/>
              </a:rPr>
              <a:t>: For large systems with multiple interacting components, defining comprehensive rep invariants can be complex.</a:t>
            </a:r>
          </a:p>
          <a:p>
            <a:endParaRPr lang="en-US" dirty="0"/>
          </a:p>
        </p:txBody>
      </p:sp>
      <p:pic>
        <p:nvPicPr>
          <p:cNvPr id="5" name="Picture 4">
            <a:extLst>
              <a:ext uri="{FF2B5EF4-FFF2-40B4-BE49-F238E27FC236}">
                <a16:creationId xmlns:a16="http://schemas.microsoft.com/office/drawing/2014/main" id="{F65E70DC-92D0-9F6D-9408-A740B9FFE40D}"/>
              </a:ext>
            </a:extLst>
          </p:cNvPr>
          <p:cNvPicPr>
            <a:picLocks noChangeAspect="1"/>
          </p:cNvPicPr>
          <p:nvPr/>
        </p:nvPicPr>
        <p:blipFill>
          <a:blip r:embed="rId2"/>
          <a:stretch>
            <a:fillRect/>
          </a:stretch>
        </p:blipFill>
        <p:spPr>
          <a:xfrm>
            <a:off x="6457950" y="1"/>
            <a:ext cx="5734050" cy="6858000"/>
          </a:xfrm>
          <a:prstGeom prst="rect">
            <a:avLst/>
          </a:prstGeom>
        </p:spPr>
      </p:pic>
    </p:spTree>
    <p:extLst>
      <p:ext uri="{BB962C8B-B14F-4D97-AF65-F5344CB8AC3E}">
        <p14:creationId xmlns:p14="http://schemas.microsoft.com/office/powerpoint/2010/main" val="135854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dirty="0"/>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dirty="0"/>
            </a:p>
          </p:txBody>
        </p:sp>
      </p:grpSp>
      <p:sp useBgFill="1">
        <p:nvSpPr>
          <p:cNvPr id="17" name="Rectangle 16">
            <a:extLst>
              <a:ext uri="{FF2B5EF4-FFF2-40B4-BE49-F238E27FC236}">
                <a16:creationId xmlns:a16="http://schemas.microsoft.com/office/drawing/2014/main" id="{68C84B8E-16E8-4E54-B4AC-84CE5159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3537B437-A54B-1E1F-545B-1499E2396E4C}"/>
              </a:ext>
            </a:extLst>
          </p:cNvPr>
          <p:cNvSpPr>
            <a:spLocks noGrp="1"/>
          </p:cNvSpPr>
          <p:nvPr>
            <p:ph type="title"/>
          </p:nvPr>
        </p:nvSpPr>
        <p:spPr>
          <a:xfrm>
            <a:off x="421240" y="1110054"/>
            <a:ext cx="7464230" cy="4580300"/>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Code examples</a:t>
            </a:r>
            <a:br>
              <a:rPr lang="en-US" sz="8800" dirty="0">
                <a:blipFill dpi="0" rotWithShape="1">
                  <a:blip r:embed="rId4"/>
                  <a:srcRect/>
                  <a:tile tx="6350" ty="-127000" sx="65000" sy="64000" flip="none" algn="tl"/>
                </a:blipFill>
              </a:rPr>
            </a:br>
            <a:r>
              <a:rPr lang="en-US" sz="8800" dirty="0">
                <a:blipFill dpi="0" rotWithShape="1">
                  <a:blip r:embed="rId4"/>
                  <a:srcRect/>
                  <a:tile tx="6350" ty="-127000" sx="65000" sy="64000" flip="none" algn="tl"/>
                </a:blipFill>
              </a:rPr>
              <a:t>of abstraction function:</a:t>
            </a:r>
          </a:p>
        </p:txBody>
      </p:sp>
      <p:sp>
        <p:nvSpPr>
          <p:cNvPr id="19" name="Rectangle 18">
            <a:extLst>
              <a:ext uri="{FF2B5EF4-FFF2-40B4-BE49-F238E27FC236}">
                <a16:creationId xmlns:a16="http://schemas.microsoft.com/office/drawing/2014/main" id="{ECE9EEEA-5DB7-4DC7-AF9F-74D1C19B7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F199147-B958-49C0-9BE2-65BDD892F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F70505D-EC2C-4D1A-86DE-25837780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DF20BDF-18D7-4E94-9BA1-9CEB40470C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46920" y="5257800"/>
            <a:chExt cx="1080904" cy="1080902"/>
          </a:xfrm>
        </p:grpSpPr>
        <p:sp>
          <p:nvSpPr>
            <p:cNvPr id="26" name="Oval 25">
              <a:extLst>
                <a:ext uri="{FF2B5EF4-FFF2-40B4-BE49-F238E27FC236}">
                  <a16:creationId xmlns:a16="http://schemas.microsoft.com/office/drawing/2014/main" id="{98F42242-4089-4E5D-95C3-C113C73DA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6920" y="5257800"/>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796F87F1-ABB5-42FB-86BD-EED111CD3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5011" y="5365890"/>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980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A306-3EBC-E15C-62AF-8506735E5CD3}"/>
              </a:ext>
            </a:extLst>
          </p:cNvPr>
          <p:cNvSpPr>
            <a:spLocks noGrp="1"/>
          </p:cNvSpPr>
          <p:nvPr>
            <p:ph type="title"/>
          </p:nvPr>
        </p:nvSpPr>
        <p:spPr>
          <a:xfrm>
            <a:off x="330546" y="313014"/>
            <a:ext cx="10058400" cy="799419"/>
          </a:xfrm>
        </p:spPr>
        <p:txBody>
          <a:bodyPr>
            <a:normAutofit fontScale="90000"/>
          </a:bodyPr>
          <a:lstStyle/>
          <a:p>
            <a:r>
              <a:rPr lang="en-US" dirty="0"/>
              <a:t>Temperature converter</a:t>
            </a:r>
          </a:p>
        </p:txBody>
      </p:sp>
      <p:pic>
        <p:nvPicPr>
          <p:cNvPr id="11" name="Content Placeholder 10">
            <a:extLst>
              <a:ext uri="{FF2B5EF4-FFF2-40B4-BE49-F238E27FC236}">
                <a16:creationId xmlns:a16="http://schemas.microsoft.com/office/drawing/2014/main" id="{2B1692E5-98D0-71E8-5465-4D1D2520FA3B}"/>
              </a:ext>
            </a:extLst>
          </p:cNvPr>
          <p:cNvPicPr>
            <a:picLocks noGrp="1" noChangeAspect="1"/>
          </p:cNvPicPr>
          <p:nvPr>
            <p:ph idx="1"/>
          </p:nvPr>
        </p:nvPicPr>
        <p:blipFill>
          <a:blip r:embed="rId3"/>
          <a:stretch>
            <a:fillRect/>
          </a:stretch>
        </p:blipFill>
        <p:spPr>
          <a:xfrm>
            <a:off x="0" y="1420238"/>
            <a:ext cx="12192000" cy="5437762"/>
          </a:xfrm>
        </p:spPr>
      </p:pic>
    </p:spTree>
    <p:extLst>
      <p:ext uri="{BB962C8B-B14F-4D97-AF65-F5344CB8AC3E}">
        <p14:creationId xmlns:p14="http://schemas.microsoft.com/office/powerpoint/2010/main" val="4005396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F37D-28F8-A005-D071-8A8BC04A58F3}"/>
              </a:ext>
            </a:extLst>
          </p:cNvPr>
          <p:cNvSpPr>
            <a:spLocks noGrp="1"/>
          </p:cNvSpPr>
          <p:nvPr>
            <p:ph type="title"/>
          </p:nvPr>
        </p:nvSpPr>
        <p:spPr>
          <a:xfrm>
            <a:off x="1066800" y="484632"/>
            <a:ext cx="10058400" cy="1609344"/>
          </a:xfrm>
        </p:spPr>
        <p:txBody>
          <a:bodyPr/>
          <a:lstStyle/>
          <a:p>
            <a:r>
              <a:rPr lang="en-US" dirty="0"/>
              <a:t>Explanation:</a:t>
            </a:r>
          </a:p>
        </p:txBody>
      </p:sp>
      <p:sp>
        <p:nvSpPr>
          <p:cNvPr id="6" name="TextBox 5">
            <a:extLst>
              <a:ext uri="{FF2B5EF4-FFF2-40B4-BE49-F238E27FC236}">
                <a16:creationId xmlns:a16="http://schemas.microsoft.com/office/drawing/2014/main" id="{F4BCFFC4-F339-2AE7-C908-98C09BAE32EF}"/>
              </a:ext>
            </a:extLst>
          </p:cNvPr>
          <p:cNvSpPr txBox="1"/>
          <p:nvPr/>
        </p:nvSpPr>
        <p:spPr>
          <a:xfrm>
            <a:off x="1066800" y="2093976"/>
            <a:ext cx="6099242"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Initialization: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Create a Temperature object with a Celsius value of 25.</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Celsius value is set to 25.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Fahrenheit Conversion: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Convert the Celsius temperature to Fahrenheit using the formula: (Celsius * 9/5) + 32</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Fahrenheit = (25 * 9/5) + 32 = 77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Output: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to_fahrenheit method returns the computed Fahrenheit value.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Fahrenheit value is 77.0.</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200316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AD86-138B-461A-B885-355A3A1C684D}"/>
              </a:ext>
            </a:extLst>
          </p:cNvPr>
          <p:cNvSpPr>
            <a:spLocks noGrp="1"/>
          </p:cNvSpPr>
          <p:nvPr>
            <p:ph type="title"/>
          </p:nvPr>
        </p:nvSpPr>
        <p:spPr>
          <a:xfrm>
            <a:off x="523875" y="1157052"/>
            <a:ext cx="10058400" cy="804672"/>
          </a:xfrm>
        </p:spPr>
        <p:txBody>
          <a:bodyPr>
            <a:normAutofit fontScale="90000"/>
          </a:bodyPr>
          <a:lstStyle/>
          <a:p>
            <a:r>
              <a:rPr lang="en-US" sz="3600" dirty="0"/>
              <a:t>OUTCOMES OF </a:t>
            </a:r>
            <a:r>
              <a:rPr lang="x-none" sz="3600" dirty="0"/>
              <a:t>Abstraction functions and rep invariants</a:t>
            </a:r>
            <a:br>
              <a:rPr lang="en-US" b="1" dirty="0"/>
            </a:br>
            <a:br>
              <a:rPr lang="en-US" b="1" dirty="0"/>
            </a:br>
            <a:endParaRPr lang="en-US" dirty="0"/>
          </a:p>
        </p:txBody>
      </p:sp>
      <p:sp>
        <p:nvSpPr>
          <p:cNvPr id="3" name="Content Placeholder 2">
            <a:extLst>
              <a:ext uri="{FF2B5EF4-FFF2-40B4-BE49-F238E27FC236}">
                <a16:creationId xmlns:a16="http://schemas.microsoft.com/office/drawing/2014/main" id="{0BF3327F-5066-41AA-ADC2-3D55B8CF7B3D}"/>
              </a:ext>
            </a:extLst>
          </p:cNvPr>
          <p:cNvSpPr>
            <a:spLocks noGrp="1"/>
          </p:cNvSpPr>
          <p:nvPr>
            <p:ph idx="1"/>
          </p:nvPr>
        </p:nvSpPr>
        <p:spPr>
          <a:xfrm>
            <a:off x="523875" y="1559388"/>
            <a:ext cx="7780837" cy="4728757"/>
          </a:xfrm>
        </p:spPr>
        <p:txBody>
          <a:bodyPr>
            <a:normAutofit fontScale="25000" lnSpcReduction="20000"/>
          </a:bodyPr>
          <a:lstStyle/>
          <a:p>
            <a:r>
              <a:rPr lang="en-US" sz="9600" b="1" dirty="0">
                <a:latin typeface="Times New Roman" panose="02020603050405020304" pitchFamily="18" charset="0"/>
                <a:cs typeface="Times New Roman" panose="02020603050405020304" pitchFamily="18" charset="0"/>
              </a:rPr>
              <a:t>Objectives/Outcomes</a:t>
            </a:r>
          </a:p>
          <a:p>
            <a:r>
              <a:rPr lang="en-US" sz="5600" b="1" dirty="0">
                <a:latin typeface="Times New Roman" panose="02020603050405020304" pitchFamily="18" charset="0"/>
                <a:cs typeface="Times New Roman" panose="02020603050405020304" pitchFamily="18" charset="0"/>
              </a:rPr>
              <a:t>After this lab student will be able to understand:</a:t>
            </a:r>
          </a:p>
          <a:p>
            <a:r>
              <a:rPr lang="en-US" sz="4800" b="1" dirty="0"/>
              <a:t>Abstraction Functions:</a:t>
            </a:r>
          </a:p>
          <a:p>
            <a:r>
              <a:rPr lang="en-US" sz="4800" dirty="0"/>
              <a:t>Conceptual Understanding</a:t>
            </a:r>
          </a:p>
          <a:p>
            <a:r>
              <a:rPr lang="en-US" sz="4800" dirty="0"/>
              <a:t>Mapping Real-World Entities</a:t>
            </a:r>
          </a:p>
          <a:p>
            <a:r>
              <a:rPr lang="en-US" sz="4800" dirty="0"/>
              <a:t>Clarity in Design</a:t>
            </a:r>
          </a:p>
          <a:p>
            <a:r>
              <a:rPr lang="en-US" sz="4800" b="1" dirty="0"/>
              <a:t>Rep Invariants:</a:t>
            </a:r>
          </a:p>
          <a:p>
            <a:r>
              <a:rPr lang="en-US" sz="4800" dirty="0"/>
              <a:t>Ensuring Data Consistency</a:t>
            </a:r>
          </a:p>
          <a:p>
            <a:r>
              <a:rPr lang="en-US" sz="4800" dirty="0"/>
              <a:t>Preventing Inconsistent States</a:t>
            </a:r>
          </a:p>
          <a:p>
            <a:r>
              <a:rPr lang="en-US" sz="4800" dirty="0"/>
              <a:t>Debugging and Testing</a:t>
            </a:r>
          </a:p>
          <a:p>
            <a:r>
              <a:rPr lang="en-US" sz="4800" b="1" dirty="0"/>
              <a:t>Learning Outcomes:</a:t>
            </a:r>
          </a:p>
          <a:p>
            <a:r>
              <a:rPr lang="en-US" sz="4800" dirty="0"/>
              <a:t>Design Thinking</a:t>
            </a:r>
          </a:p>
          <a:p>
            <a:r>
              <a:rPr lang="en-US" sz="4800" dirty="0"/>
              <a:t>Implementation Skills</a:t>
            </a:r>
          </a:p>
          <a:p>
            <a:r>
              <a:rPr lang="en-US" sz="4800" dirty="0"/>
              <a:t>Maintenance of Code Quality</a:t>
            </a:r>
          </a:p>
          <a:p>
            <a:r>
              <a:rPr lang="en-US" sz="4800" dirty="0"/>
              <a:t>Critical Thinking</a:t>
            </a:r>
          </a:p>
          <a:p>
            <a:r>
              <a:rPr lang="en-US" sz="4800" dirty="0"/>
              <a:t>Application in Software Engineering</a:t>
            </a:r>
          </a:p>
          <a:p>
            <a:endParaRPr lang="en-US" sz="24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lvl="0"/>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06FB740-E1F5-451D-96C5-514D44FF6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9041" y="2206692"/>
            <a:ext cx="3826322" cy="3826322"/>
          </a:xfrm>
          <a:prstGeom prst="rect">
            <a:avLst/>
          </a:prstGeom>
          <a:ln>
            <a:noFill/>
          </a:ln>
          <a:effectLst>
            <a:outerShdw blurRad="292100" dist="139700" dir="2700000" algn="tl" rotWithShape="0">
              <a:srgbClr val="333333">
                <a:alpha val="65000"/>
              </a:srgbClr>
            </a:outerShdw>
          </a:effectLst>
        </p:spPr>
      </p:pic>
      <p:pic>
        <p:nvPicPr>
          <p:cNvPr id="6" name="Picture 2" descr="Bahria University – Official Web Portal">
            <a:extLst>
              <a:ext uri="{FF2B5EF4-FFF2-40B4-BE49-F238E27FC236}">
                <a16:creationId xmlns:a16="http://schemas.microsoft.com/office/drawing/2014/main" id="{CFE8832B-30C5-4FCD-AE56-5A460F0EB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0511"/>
            <a:ext cx="2647950" cy="72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9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AEA4-3D33-FCA1-FE6E-1292D1380C98}"/>
              </a:ext>
            </a:extLst>
          </p:cNvPr>
          <p:cNvSpPr>
            <a:spLocks noGrp="1"/>
          </p:cNvSpPr>
          <p:nvPr>
            <p:ph type="title"/>
          </p:nvPr>
        </p:nvSpPr>
        <p:spPr>
          <a:xfrm>
            <a:off x="447278" y="281432"/>
            <a:ext cx="10058400" cy="468679"/>
          </a:xfrm>
        </p:spPr>
        <p:txBody>
          <a:bodyPr>
            <a:normAutofit fontScale="90000"/>
          </a:bodyPr>
          <a:lstStyle/>
          <a:p>
            <a:r>
              <a:rPr lang="en-US" dirty="0"/>
              <a:t>Circle area and perimeter</a:t>
            </a:r>
          </a:p>
        </p:txBody>
      </p:sp>
      <p:pic>
        <p:nvPicPr>
          <p:cNvPr id="5" name="Content Placeholder 4">
            <a:extLst>
              <a:ext uri="{FF2B5EF4-FFF2-40B4-BE49-F238E27FC236}">
                <a16:creationId xmlns:a16="http://schemas.microsoft.com/office/drawing/2014/main" id="{19380C12-6732-D47B-5BD4-6B9226C87C55}"/>
              </a:ext>
            </a:extLst>
          </p:cNvPr>
          <p:cNvPicPr>
            <a:picLocks noGrp="1" noChangeAspect="1"/>
          </p:cNvPicPr>
          <p:nvPr>
            <p:ph idx="1"/>
          </p:nvPr>
        </p:nvPicPr>
        <p:blipFill>
          <a:blip r:embed="rId3"/>
          <a:stretch>
            <a:fillRect/>
          </a:stretch>
        </p:blipFill>
        <p:spPr>
          <a:xfrm>
            <a:off x="0" y="1546028"/>
            <a:ext cx="12192000" cy="5311972"/>
          </a:xfrm>
        </p:spPr>
      </p:pic>
    </p:spTree>
    <p:extLst>
      <p:ext uri="{BB962C8B-B14F-4D97-AF65-F5344CB8AC3E}">
        <p14:creationId xmlns:p14="http://schemas.microsoft.com/office/powerpoint/2010/main" val="417355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F8BC-8EE0-C4EB-061B-14208A7D4E77}"/>
              </a:ext>
            </a:extLst>
          </p:cNvPr>
          <p:cNvSpPr>
            <a:spLocks noGrp="1"/>
          </p:cNvSpPr>
          <p:nvPr>
            <p:ph type="title"/>
          </p:nvPr>
        </p:nvSpPr>
        <p:spPr/>
        <p:txBody>
          <a:bodyPr/>
          <a:lstStyle/>
          <a:p>
            <a:r>
              <a:rPr lang="en-US" dirty="0"/>
              <a:t>Explanation:</a:t>
            </a:r>
          </a:p>
        </p:txBody>
      </p:sp>
      <p:sp>
        <p:nvSpPr>
          <p:cNvPr id="6" name="TextBox 5">
            <a:extLst>
              <a:ext uri="{FF2B5EF4-FFF2-40B4-BE49-F238E27FC236}">
                <a16:creationId xmlns:a16="http://schemas.microsoft.com/office/drawing/2014/main" id="{EAA6F75A-268C-36F3-6190-63B394313845}"/>
              </a:ext>
            </a:extLst>
          </p:cNvPr>
          <p:cNvSpPr txBox="1"/>
          <p:nvPr/>
        </p:nvSpPr>
        <p:spPr>
          <a:xfrm>
            <a:off x="869815" y="2126051"/>
            <a:ext cx="10452370" cy="42473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Initialization: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Create a Circle object with a radius of 5.</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radius is set to 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Area Calculation: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Calculate the area of the circle using the formula: π * radius^2</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Area = 3.14 * 5 * 5 = 78.5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Perimeter Calculation: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Calculate the perimeter of the circle using the formula: 2 * π * radius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Perimeter = 2 * 3.14 * 5 = 31.4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Output: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area method returns the computed area.</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area is 78.5.</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perimeter method returns the computed perimeter.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perimeter is 31.4.</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220876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5261-AC61-CF48-98DB-B0BA0F1446B1}"/>
              </a:ext>
            </a:extLst>
          </p:cNvPr>
          <p:cNvSpPr>
            <a:spLocks noGrp="1"/>
          </p:cNvSpPr>
          <p:nvPr>
            <p:ph type="title"/>
          </p:nvPr>
        </p:nvSpPr>
        <p:spPr/>
        <p:txBody>
          <a:bodyPr/>
          <a:lstStyle/>
          <a:p>
            <a:r>
              <a:rPr lang="en-US" b="0" i="0" dirty="0">
                <a:effectLst/>
                <a:latin typeface="Söhne"/>
              </a:rPr>
              <a:t>. Simple Fraction:</a:t>
            </a:r>
            <a:br>
              <a:rPr lang="en-US" b="0" i="0" dirty="0">
                <a:effectLst/>
                <a:latin typeface="Söhne"/>
              </a:rPr>
            </a:br>
            <a:endParaRPr lang="en-US" dirty="0"/>
          </a:p>
        </p:txBody>
      </p:sp>
      <p:pic>
        <p:nvPicPr>
          <p:cNvPr id="5" name="Content Placeholder 4">
            <a:extLst>
              <a:ext uri="{FF2B5EF4-FFF2-40B4-BE49-F238E27FC236}">
                <a16:creationId xmlns:a16="http://schemas.microsoft.com/office/drawing/2014/main" id="{6C9CAC01-6375-2261-0BCC-75A41BE9D50B}"/>
              </a:ext>
            </a:extLst>
          </p:cNvPr>
          <p:cNvPicPr>
            <a:picLocks noGrp="1" noChangeAspect="1"/>
          </p:cNvPicPr>
          <p:nvPr>
            <p:ph idx="1"/>
          </p:nvPr>
        </p:nvPicPr>
        <p:blipFill>
          <a:blip r:embed="rId3"/>
          <a:stretch>
            <a:fillRect/>
          </a:stretch>
        </p:blipFill>
        <p:spPr>
          <a:xfrm>
            <a:off x="1820859" y="1616075"/>
            <a:ext cx="8550281" cy="4508500"/>
          </a:xfrm>
        </p:spPr>
      </p:pic>
    </p:spTree>
    <p:extLst>
      <p:ext uri="{BB962C8B-B14F-4D97-AF65-F5344CB8AC3E}">
        <p14:creationId xmlns:p14="http://schemas.microsoft.com/office/powerpoint/2010/main" val="104516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AA26-4C21-79BA-6DCB-BEF1AA8FFD91}"/>
              </a:ext>
            </a:extLst>
          </p:cNvPr>
          <p:cNvSpPr>
            <a:spLocks noGrp="1"/>
          </p:cNvSpPr>
          <p:nvPr>
            <p:ph type="title"/>
          </p:nvPr>
        </p:nvSpPr>
        <p:spPr>
          <a:xfrm>
            <a:off x="1069847" y="429548"/>
            <a:ext cx="10058400" cy="1609344"/>
          </a:xfrm>
        </p:spPr>
        <p:txBody>
          <a:bodyPr/>
          <a:lstStyle/>
          <a:p>
            <a:r>
              <a:rPr lang="en-US" dirty="0"/>
              <a:t>Explanation:</a:t>
            </a:r>
          </a:p>
        </p:txBody>
      </p:sp>
      <p:sp>
        <p:nvSpPr>
          <p:cNvPr id="6" name="TextBox 5">
            <a:extLst>
              <a:ext uri="{FF2B5EF4-FFF2-40B4-BE49-F238E27FC236}">
                <a16:creationId xmlns:a16="http://schemas.microsoft.com/office/drawing/2014/main" id="{24711C14-0352-5F3B-F1EA-7ECAFAE18EA1}"/>
              </a:ext>
            </a:extLst>
          </p:cNvPr>
          <p:cNvSpPr txBox="1"/>
          <p:nvPr/>
        </p:nvSpPr>
        <p:spPr>
          <a:xfrm>
            <a:off x="1069847" y="2403050"/>
            <a:ext cx="10058399"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Initialization: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Create a Fraction object with a numerator of 3 and a denominator of 4.</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numerator is set to 3.</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denominator is set to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Decimal Conversion: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Convert the fraction to a decimal using the formula: numerator / denominator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Decimal value = 3 / 4 = 0.75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Output: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to_decimal method returns the computed decimal value.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decimal value is 0.75.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3001326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useBgFill="1">
        <p:nvSpPr>
          <p:cNvPr id="17" name="Rectangle 16">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537B437-A54B-1E1F-545B-1499E2396E4C}"/>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Code examples</a:t>
            </a:r>
            <a:br>
              <a:rPr lang="en-US" sz="8800" dirty="0">
                <a:blipFill dpi="0" rotWithShape="1">
                  <a:blip r:embed="rId4"/>
                  <a:srcRect/>
                  <a:tile tx="6350" ty="-127000" sx="65000" sy="64000" flip="none" algn="tl"/>
                </a:blipFill>
              </a:rPr>
            </a:br>
            <a:r>
              <a:rPr lang="en-US" sz="8800" dirty="0">
                <a:blipFill dpi="0" rotWithShape="1">
                  <a:blip r:embed="rId4"/>
                  <a:srcRect/>
                  <a:tile tx="6350" ty="-127000" sx="65000" sy="64000" flip="none" algn="tl"/>
                </a:blipFill>
              </a:rPr>
              <a:t>of rep invariants:</a:t>
            </a:r>
          </a:p>
        </p:txBody>
      </p:sp>
      <p:sp>
        <p:nvSpPr>
          <p:cNvPr id="19" name="Rectangle 18">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1" name="Group 20">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6206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012B-7886-78D0-989B-FD5E6C3D4D0D}"/>
              </a:ext>
            </a:extLst>
          </p:cNvPr>
          <p:cNvSpPr>
            <a:spLocks noGrp="1"/>
          </p:cNvSpPr>
          <p:nvPr>
            <p:ph type="title"/>
          </p:nvPr>
        </p:nvSpPr>
        <p:spPr>
          <a:xfrm>
            <a:off x="268463" y="618195"/>
            <a:ext cx="10058400" cy="149797"/>
          </a:xfrm>
        </p:spPr>
        <p:txBody>
          <a:bodyPr>
            <a:noAutofit/>
          </a:bodyPr>
          <a:lstStyle/>
          <a:p>
            <a:r>
              <a:rPr lang="en-US" sz="3600" b="1" i="0" dirty="0">
                <a:effectLst/>
                <a:latin typeface="Söhne"/>
              </a:rPr>
              <a:t>1. Non-negative Bank Account Balance:</a:t>
            </a:r>
            <a:br>
              <a:rPr lang="en-US" sz="3600" b="1" i="0" dirty="0">
                <a:effectLst/>
                <a:latin typeface="Söhne"/>
              </a:rPr>
            </a:br>
            <a:endParaRPr lang="en-US" sz="3600" dirty="0"/>
          </a:p>
        </p:txBody>
      </p:sp>
      <p:pic>
        <p:nvPicPr>
          <p:cNvPr id="9" name="Content Placeholder 8">
            <a:extLst>
              <a:ext uri="{FF2B5EF4-FFF2-40B4-BE49-F238E27FC236}">
                <a16:creationId xmlns:a16="http://schemas.microsoft.com/office/drawing/2014/main" id="{883A7D2F-4707-6122-9CA9-4F6E9EA77C55}"/>
              </a:ext>
            </a:extLst>
          </p:cNvPr>
          <p:cNvPicPr>
            <a:picLocks noGrp="1" noChangeAspect="1"/>
          </p:cNvPicPr>
          <p:nvPr>
            <p:ph idx="1"/>
          </p:nvPr>
        </p:nvPicPr>
        <p:blipFill>
          <a:blip r:embed="rId3"/>
          <a:stretch>
            <a:fillRect/>
          </a:stretch>
        </p:blipFill>
        <p:spPr>
          <a:xfrm>
            <a:off x="3791165" y="853444"/>
            <a:ext cx="8400836" cy="6004556"/>
          </a:xfrm>
        </p:spPr>
      </p:pic>
    </p:spTree>
    <p:extLst>
      <p:ext uri="{BB962C8B-B14F-4D97-AF65-F5344CB8AC3E}">
        <p14:creationId xmlns:p14="http://schemas.microsoft.com/office/powerpoint/2010/main" val="3361909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4D69-8075-46F1-474F-81EE83A7A904}"/>
              </a:ext>
            </a:extLst>
          </p:cNvPr>
          <p:cNvSpPr>
            <a:spLocks noGrp="1"/>
          </p:cNvSpPr>
          <p:nvPr>
            <p:ph type="title"/>
          </p:nvPr>
        </p:nvSpPr>
        <p:spPr/>
        <p:txBody>
          <a:bodyPr/>
          <a:lstStyle/>
          <a:p>
            <a:r>
              <a:rPr lang="en-US" dirty="0"/>
              <a:t>Explanation:</a:t>
            </a:r>
          </a:p>
        </p:txBody>
      </p:sp>
      <p:sp>
        <p:nvSpPr>
          <p:cNvPr id="7" name="Content Placeholder 6">
            <a:extLst>
              <a:ext uri="{FF2B5EF4-FFF2-40B4-BE49-F238E27FC236}">
                <a16:creationId xmlns:a16="http://schemas.microsoft.com/office/drawing/2014/main" id="{B0709D00-D010-F3DA-E9B8-6B56C242CCCE}"/>
              </a:ext>
            </a:extLst>
          </p:cNvPr>
          <p:cNvSpPr>
            <a:spLocks noGrp="1"/>
          </p:cNvSpPr>
          <p:nvPr>
            <p:ph idx="1"/>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Create a BankAccount with an initial balance of 100.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balance is set to 100.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Deposit: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Deposit 50 into the account.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balance is increased by 50.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New balance = 100 + 50 = 150.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Withdraw:</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Withdraw 30 from the account.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balance is decreased by 30.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New balance = 150 - 30 = 120.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Output: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get_balance method returns the current balance.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balance is 120.</a:t>
            </a:r>
          </a:p>
          <a:p>
            <a:endParaRPr lang="en-US" dirty="0"/>
          </a:p>
        </p:txBody>
      </p:sp>
    </p:spTree>
    <p:extLst>
      <p:ext uri="{BB962C8B-B14F-4D97-AF65-F5344CB8AC3E}">
        <p14:creationId xmlns:p14="http://schemas.microsoft.com/office/powerpoint/2010/main" val="558295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EFDB-446D-F7E4-21E9-199616FB85DF}"/>
              </a:ext>
            </a:extLst>
          </p:cNvPr>
          <p:cNvSpPr>
            <a:spLocks noGrp="1"/>
          </p:cNvSpPr>
          <p:nvPr>
            <p:ph type="title"/>
          </p:nvPr>
        </p:nvSpPr>
        <p:spPr/>
        <p:txBody>
          <a:bodyPr/>
          <a:lstStyle/>
          <a:p>
            <a:r>
              <a:rPr lang="en-US" b="1" i="0" dirty="0">
                <a:effectLst/>
                <a:latin typeface="Söhne"/>
              </a:rPr>
              <a:t>2. Positive Circle Radius:</a:t>
            </a:r>
            <a:br>
              <a:rPr lang="en-US" b="1" i="0" dirty="0">
                <a:effectLst/>
                <a:latin typeface="Söhne"/>
              </a:rPr>
            </a:br>
            <a:endParaRPr lang="en-US" dirty="0"/>
          </a:p>
        </p:txBody>
      </p:sp>
      <p:pic>
        <p:nvPicPr>
          <p:cNvPr id="5" name="Content Placeholder 4">
            <a:extLst>
              <a:ext uri="{FF2B5EF4-FFF2-40B4-BE49-F238E27FC236}">
                <a16:creationId xmlns:a16="http://schemas.microsoft.com/office/drawing/2014/main" id="{3DC80D43-3F4C-751A-8860-0D0014E33735}"/>
              </a:ext>
            </a:extLst>
          </p:cNvPr>
          <p:cNvPicPr>
            <a:picLocks noGrp="1" noChangeAspect="1"/>
          </p:cNvPicPr>
          <p:nvPr>
            <p:ph idx="1"/>
          </p:nvPr>
        </p:nvPicPr>
        <p:blipFill>
          <a:blip r:embed="rId3"/>
          <a:stretch>
            <a:fillRect/>
          </a:stretch>
        </p:blipFill>
        <p:spPr>
          <a:xfrm>
            <a:off x="0" y="1510301"/>
            <a:ext cx="12192000" cy="5347699"/>
          </a:xfrm>
        </p:spPr>
      </p:pic>
    </p:spTree>
    <p:extLst>
      <p:ext uri="{BB962C8B-B14F-4D97-AF65-F5344CB8AC3E}">
        <p14:creationId xmlns:p14="http://schemas.microsoft.com/office/powerpoint/2010/main" val="1909075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772D7-3886-C482-06E3-32CFBD5E170A}"/>
              </a:ext>
            </a:extLst>
          </p:cNvPr>
          <p:cNvSpPr>
            <a:spLocks noGrp="1"/>
          </p:cNvSpPr>
          <p:nvPr>
            <p:ph type="title"/>
          </p:nvPr>
        </p:nvSpPr>
        <p:spPr/>
        <p:txBody>
          <a:bodyPr/>
          <a:lstStyle/>
          <a:p>
            <a:r>
              <a:rPr lang="en-US" dirty="0"/>
              <a:t>Explanation:</a:t>
            </a:r>
          </a:p>
        </p:txBody>
      </p:sp>
      <p:sp>
        <p:nvSpPr>
          <p:cNvPr id="6" name="TextBox 5">
            <a:extLst>
              <a:ext uri="{FF2B5EF4-FFF2-40B4-BE49-F238E27FC236}">
                <a16:creationId xmlns:a16="http://schemas.microsoft.com/office/drawing/2014/main" id="{D0CF570A-4747-AD1A-B95A-3869D8E0B523}"/>
              </a:ext>
            </a:extLst>
          </p:cNvPr>
          <p:cNvSpPr txBox="1"/>
          <p:nvPr/>
        </p:nvSpPr>
        <p:spPr>
          <a:xfrm>
            <a:off x="1063752" y="1859339"/>
            <a:ext cx="6099242"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Initialization: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Create a Circle with a radius of 5.</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radius is set to 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Area Calculation: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Calculate the area of the circle using the formula: π * radius^2</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Area = 3.14 * 5 * 5 = 78.5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Output: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area method returns the computed area.</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area is 78.5.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658671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333C-B3B6-2A3A-20A1-FF5370C10CDD}"/>
              </a:ext>
            </a:extLst>
          </p:cNvPr>
          <p:cNvSpPr>
            <a:spLocks noGrp="1"/>
          </p:cNvSpPr>
          <p:nvPr>
            <p:ph type="title"/>
          </p:nvPr>
        </p:nvSpPr>
        <p:spPr/>
        <p:txBody>
          <a:bodyPr>
            <a:normAutofit fontScale="90000"/>
          </a:bodyPr>
          <a:lstStyle/>
          <a:p>
            <a:r>
              <a:rPr lang="it-IT" b="1" i="0" dirty="0">
                <a:effectLst/>
                <a:latin typeface="Söhne"/>
              </a:rPr>
              <a:t>3. Non-zero Denominator in Fraction:</a:t>
            </a:r>
            <a:br>
              <a:rPr lang="it-IT" b="1" i="0" dirty="0">
                <a:effectLst/>
                <a:latin typeface="Söhne"/>
              </a:rPr>
            </a:br>
            <a:endParaRPr lang="en-US" dirty="0"/>
          </a:p>
        </p:txBody>
      </p:sp>
      <p:pic>
        <p:nvPicPr>
          <p:cNvPr id="5" name="Content Placeholder 4">
            <a:extLst>
              <a:ext uri="{FF2B5EF4-FFF2-40B4-BE49-F238E27FC236}">
                <a16:creationId xmlns:a16="http://schemas.microsoft.com/office/drawing/2014/main" id="{8AA2C32C-93CF-C1A2-30EC-0C54A7127430}"/>
              </a:ext>
            </a:extLst>
          </p:cNvPr>
          <p:cNvPicPr>
            <a:picLocks noGrp="1" noChangeAspect="1"/>
          </p:cNvPicPr>
          <p:nvPr>
            <p:ph idx="1"/>
          </p:nvPr>
        </p:nvPicPr>
        <p:blipFill>
          <a:blip r:embed="rId3"/>
          <a:stretch>
            <a:fillRect/>
          </a:stretch>
        </p:blipFill>
        <p:spPr>
          <a:xfrm>
            <a:off x="0" y="1613043"/>
            <a:ext cx="12192000" cy="5244957"/>
          </a:xfrm>
        </p:spPr>
      </p:pic>
    </p:spTree>
    <p:extLst>
      <p:ext uri="{BB962C8B-B14F-4D97-AF65-F5344CB8AC3E}">
        <p14:creationId xmlns:p14="http://schemas.microsoft.com/office/powerpoint/2010/main" val="256526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5FF97-D624-45B5-BF1D-AC8E876EF6F6}"/>
              </a:ext>
            </a:extLst>
          </p:cNvPr>
          <p:cNvSpPr>
            <a:spLocks noGrp="1"/>
          </p:cNvSpPr>
          <p:nvPr>
            <p:ph type="title"/>
          </p:nvPr>
        </p:nvSpPr>
        <p:spPr>
          <a:xfrm rot="10800000" flipV="1">
            <a:off x="721056" y="1174204"/>
            <a:ext cx="10058400" cy="45719"/>
          </a:xfrm>
        </p:spPr>
        <p:txBody>
          <a:bodyPr>
            <a:normAutofit fontScale="90000"/>
          </a:bodyPr>
          <a:lstStyle/>
          <a:p>
            <a:r>
              <a:rPr lang="en-US" b="1" dirty="0"/>
              <a:t>What is Abstraction Functions</a:t>
            </a:r>
            <a:br>
              <a:rPr lang="en-US" b="1" dirty="0"/>
            </a:br>
            <a:endParaRPr lang="en-US" dirty="0"/>
          </a:p>
        </p:txBody>
      </p:sp>
      <p:sp>
        <p:nvSpPr>
          <p:cNvPr id="4" name="Rectangle 1">
            <a:extLst>
              <a:ext uri="{FF2B5EF4-FFF2-40B4-BE49-F238E27FC236}">
                <a16:creationId xmlns:a16="http://schemas.microsoft.com/office/drawing/2014/main" id="{F7416C3E-3A44-496F-8B38-4D31CFC39D22}"/>
              </a:ext>
            </a:extLst>
          </p:cNvPr>
          <p:cNvSpPr>
            <a:spLocks noGrp="1" noChangeArrowheads="1"/>
          </p:cNvSpPr>
          <p:nvPr>
            <p:ph idx="1"/>
          </p:nvPr>
        </p:nvSpPr>
        <p:spPr bwMode="auto">
          <a:xfrm>
            <a:off x="1378281" y="1663574"/>
            <a:ext cx="6396181" cy="3786167"/>
          </a:xfrm>
          <a:prstGeom prst="rect">
            <a:avLst/>
          </a:prstGeom>
          <a:solidFill>
            <a:schemeClr val="bg1"/>
          </a:solidFill>
          <a:ln>
            <a:noFill/>
          </a:ln>
          <a:effectLst/>
        </p:spPr>
        <p:txBody>
          <a:bodyPr vert="horz" wrap="square" lIns="0" tIns="198375" rIns="0" bIns="198375" numCol="1" anchor="ctr" anchorCtr="0" compatLnSpc="1">
            <a:prstTxWarp prst="textNoShape">
              <a:avLst/>
            </a:prstTxWarp>
            <a:spAutoFit/>
          </a:bodyPr>
          <a:lstStyle/>
          <a:p>
            <a:pPr algn="l"/>
            <a:r>
              <a:rPr lang="en-US" b="1" i="0" dirty="0">
                <a:effectLst/>
                <a:latin typeface="Söhne"/>
              </a:rPr>
              <a:t>Definition:</a:t>
            </a:r>
          </a:p>
          <a:p>
            <a:pPr algn="l"/>
            <a:r>
              <a:rPr lang="en-US" b="0" i="0" dirty="0">
                <a:solidFill>
                  <a:srgbClr val="374151"/>
                </a:solidFill>
                <a:effectLst/>
                <a:latin typeface="Söhne"/>
              </a:rPr>
              <a:t>An </a:t>
            </a:r>
            <a:r>
              <a:rPr lang="en-US" b="1" i="0" dirty="0">
                <a:solidFill>
                  <a:srgbClr val="374151"/>
                </a:solidFill>
                <a:effectLst/>
                <a:latin typeface="Söhne"/>
              </a:rPr>
              <a:t>abstraction function </a:t>
            </a:r>
            <a:r>
              <a:rPr lang="en-US" b="0" i="0" dirty="0">
                <a:solidFill>
                  <a:srgbClr val="374151"/>
                </a:solidFill>
                <a:effectLst/>
                <a:latin typeface="Söhne"/>
              </a:rPr>
              <a:t>is a mapping from a concrete representation of an object to its abstract value. It provides a way to interpret the concrete data structure in terms of the abstract data type it represents.</a:t>
            </a:r>
          </a:p>
          <a:p>
            <a:pPr algn="l"/>
            <a:r>
              <a:rPr lang="en-US" b="1" i="0" dirty="0">
                <a:effectLst/>
                <a:latin typeface="Söhne"/>
              </a:rPr>
              <a:t>Abstraction Function</a:t>
            </a:r>
            <a:r>
              <a:rPr lang="en-US" b="0" i="0" dirty="0">
                <a:solidFill>
                  <a:srgbClr val="374151"/>
                </a:solidFill>
                <a:effectLst/>
                <a:latin typeface="Söhne"/>
              </a:rPr>
              <a:t>: It's like a translator that takes the complicated stuff happening inside a machine and shows us something simple and understandable. Like how a digital watch shows us the time, even though there's a lot going on inside it.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08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39B9-74EB-706D-6F15-B238FDB518E8}"/>
              </a:ext>
            </a:extLst>
          </p:cNvPr>
          <p:cNvSpPr>
            <a:spLocks noGrp="1"/>
          </p:cNvSpPr>
          <p:nvPr>
            <p:ph type="title"/>
          </p:nvPr>
        </p:nvSpPr>
        <p:spPr/>
        <p:txBody>
          <a:bodyPr/>
          <a:lstStyle/>
          <a:p>
            <a:r>
              <a:rPr lang="en-US" dirty="0"/>
              <a:t>Explanation:</a:t>
            </a:r>
          </a:p>
        </p:txBody>
      </p:sp>
      <p:sp>
        <p:nvSpPr>
          <p:cNvPr id="6" name="TextBox 5">
            <a:extLst>
              <a:ext uri="{FF2B5EF4-FFF2-40B4-BE49-F238E27FC236}">
                <a16:creationId xmlns:a16="http://schemas.microsoft.com/office/drawing/2014/main" id="{20698538-6AA0-D4FE-040D-6946FA0972B6}"/>
              </a:ext>
            </a:extLst>
          </p:cNvPr>
          <p:cNvSpPr txBox="1"/>
          <p:nvPr/>
        </p:nvSpPr>
        <p:spPr>
          <a:xfrm>
            <a:off x="1069848" y="2403050"/>
            <a:ext cx="6099242" cy="39703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Initialization: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Create a Fraction with a numerator of 3 and a denominator of 4.</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numerator is set to 3.</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denominator is set to 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Decimal Conversion: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Convert the fraction to a decimal using the formula: numerator / denominator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Decimal value = 3 / 4 = 0.75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Output: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to_decimal method returns the computed decimal value.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The decimal value is 0.75.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2011655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85FE-73C8-4D87-8F8E-FBC833492C72}"/>
              </a:ext>
            </a:extLst>
          </p:cNvPr>
          <p:cNvSpPr>
            <a:spLocks noGrp="1"/>
          </p:cNvSpPr>
          <p:nvPr>
            <p:ph type="title"/>
          </p:nvPr>
        </p:nvSpPr>
        <p:spPr>
          <a:xfrm>
            <a:off x="1069848" y="375301"/>
            <a:ext cx="10058400" cy="1609344"/>
          </a:xfrm>
        </p:spPr>
        <p:txBody>
          <a:bodyPr/>
          <a:lstStyle/>
          <a:p>
            <a:r>
              <a:rPr lang="en-US" dirty="0"/>
              <a:t>TOOLS USED:</a:t>
            </a:r>
          </a:p>
        </p:txBody>
      </p:sp>
      <p:pic>
        <p:nvPicPr>
          <p:cNvPr id="5" name="Picture 2" descr="Bahria University – Official Web Portal">
            <a:extLst>
              <a:ext uri="{FF2B5EF4-FFF2-40B4-BE49-F238E27FC236}">
                <a16:creationId xmlns:a16="http://schemas.microsoft.com/office/drawing/2014/main" id="{595B1DCF-0769-4951-BF43-D50B49482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6976" cy="627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oogle Colab">
            <a:extLst>
              <a:ext uri="{FF2B5EF4-FFF2-40B4-BE49-F238E27FC236}">
                <a16:creationId xmlns:a16="http://schemas.microsoft.com/office/drawing/2014/main" id="{8099F16F-B19B-49CB-83C9-A7438B3B8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436" y="1791876"/>
            <a:ext cx="4432564" cy="4432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Visual Studio Code — Vikipediya">
            <a:extLst>
              <a:ext uri="{FF2B5EF4-FFF2-40B4-BE49-F238E27FC236}">
                <a16:creationId xmlns:a16="http://schemas.microsoft.com/office/drawing/2014/main" id="{F75F7884-D773-4CBA-82CF-AFADFAE54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0682" y="2236224"/>
            <a:ext cx="3199192" cy="319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19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ahria University – Official Web Portal">
            <a:extLst>
              <a:ext uri="{FF2B5EF4-FFF2-40B4-BE49-F238E27FC236}">
                <a16:creationId xmlns:a16="http://schemas.microsoft.com/office/drawing/2014/main" id="{C0579062-2785-4503-B2EC-E86C67D20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3"/>
            <a:ext cx="2674723" cy="7277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A052E71-74A5-4D54-BBF6-E6ADB1AA7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742" y="-62238"/>
            <a:ext cx="2349196" cy="2349196"/>
          </a:xfrm>
          <a:prstGeom prst="rect">
            <a:avLst/>
          </a:prstGeom>
        </p:spPr>
      </p:pic>
      <p:sp>
        <p:nvSpPr>
          <p:cNvPr id="4" name="TextBox 3">
            <a:extLst>
              <a:ext uri="{FF2B5EF4-FFF2-40B4-BE49-F238E27FC236}">
                <a16:creationId xmlns:a16="http://schemas.microsoft.com/office/drawing/2014/main" id="{B4CB8947-50A8-B293-2B5A-E18BE27EEE16}"/>
              </a:ext>
            </a:extLst>
          </p:cNvPr>
          <p:cNvSpPr txBox="1"/>
          <p:nvPr/>
        </p:nvSpPr>
        <p:spPr>
          <a:xfrm>
            <a:off x="696230" y="2413337"/>
            <a:ext cx="9576882"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a:t>Design a class Song that internally stores all the metadata of a song.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a:t>Implement an abstraction function in the Song class that returns a dictionary with only the song title, artist, and duration.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a:t>Demonstrate the functionality by creating a few Song objects and displaying their simplified views.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
        <p:nvSpPr>
          <p:cNvPr id="5" name="Title 1">
            <a:extLst>
              <a:ext uri="{FF2B5EF4-FFF2-40B4-BE49-F238E27FC236}">
                <a16:creationId xmlns:a16="http://schemas.microsoft.com/office/drawing/2014/main" id="{115272A3-1323-8603-C22E-1DF7D4377CF6}"/>
              </a:ext>
            </a:extLst>
          </p:cNvPr>
          <p:cNvSpPr>
            <a:spLocks noGrp="1"/>
          </p:cNvSpPr>
          <p:nvPr>
            <p:ph type="title"/>
          </p:nvPr>
        </p:nvSpPr>
        <p:spPr>
          <a:xfrm>
            <a:off x="696230" y="1440980"/>
            <a:ext cx="10058400" cy="1609344"/>
          </a:xfrm>
        </p:spPr>
        <p:txBody>
          <a:bodyPr>
            <a:normAutofit fontScale="90000"/>
          </a:bodyPr>
          <a:lstStyle/>
          <a:p>
            <a:r>
              <a:rPr lang="en-US" dirty="0">
                <a:latin typeface="Times New Roman" panose="02020603050405020304" pitchFamily="18" charset="0"/>
                <a:cs typeface="Times New Roman" panose="02020603050405020304" pitchFamily="18" charset="0"/>
              </a:rPr>
              <a:t>Task 1: </a:t>
            </a:r>
            <a:br>
              <a:rPr lang="en-US" dirty="0">
                <a:latin typeface="Times New Roman" panose="02020603050405020304" pitchFamily="18" charset="0"/>
                <a:cs typeface="Times New Roman" panose="02020603050405020304" pitchFamily="18" charset="0"/>
              </a:rPr>
            </a:br>
            <a:r>
              <a:rPr lang="en-US" b="1" i="0" dirty="0">
                <a:effectLst/>
                <a:latin typeface="Times New Roman" panose="02020603050405020304" pitchFamily="18" charset="0"/>
                <a:cs typeface="Times New Roman" panose="02020603050405020304" pitchFamily="18" charset="0"/>
              </a:rPr>
              <a:t>MUSIC PLAYER SYSTEM</a:t>
            </a:r>
            <a:br>
              <a:rPr lang="en-US" dirty="0"/>
            </a:br>
            <a:endParaRPr lang="en-US" dirty="0"/>
          </a:p>
        </p:txBody>
      </p:sp>
    </p:spTree>
    <p:extLst>
      <p:ext uri="{BB962C8B-B14F-4D97-AF65-F5344CB8AC3E}">
        <p14:creationId xmlns:p14="http://schemas.microsoft.com/office/powerpoint/2010/main" val="107599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01140-B388-E126-8336-D50DE8EA8419}"/>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2600">
                <a:solidFill>
                  <a:srgbClr val="000000"/>
                </a:solidFill>
              </a:rPr>
              <a:t>Task 2: </a:t>
            </a:r>
            <a:br>
              <a:rPr lang="en-US" sz="2600">
                <a:solidFill>
                  <a:srgbClr val="000000"/>
                </a:solidFill>
              </a:rPr>
            </a:br>
            <a:r>
              <a:rPr lang="en-US" sz="2600" b="1" i="0">
                <a:solidFill>
                  <a:srgbClr val="000000"/>
                </a:solidFill>
                <a:effectLst/>
              </a:rPr>
              <a:t>VEHICLE MANAGEMENT SYSTEM</a:t>
            </a:r>
            <a:br>
              <a:rPr lang="en-US" sz="2600">
                <a:solidFill>
                  <a:srgbClr val="000000"/>
                </a:solidFill>
              </a:rPr>
            </a:br>
            <a:endParaRPr lang="en-US" sz="2600">
              <a:solidFill>
                <a:srgbClr val="000000"/>
              </a:solidFill>
            </a:endParaRPr>
          </a:p>
        </p:txBody>
      </p:sp>
      <p:pic>
        <p:nvPicPr>
          <p:cNvPr id="8" name="Picture 7">
            <a:extLst>
              <a:ext uri="{FF2B5EF4-FFF2-40B4-BE49-F238E27FC236}">
                <a16:creationId xmlns:a16="http://schemas.microsoft.com/office/drawing/2014/main" id="{68B4B631-9F9E-CBA9-11A8-71CFC00C9ED5}"/>
              </a:ext>
            </a:extLst>
          </p:cNvPr>
          <p:cNvPicPr>
            <a:picLocks noChangeAspect="1"/>
          </p:cNvPicPr>
          <p:nvPr/>
        </p:nvPicPr>
        <p:blipFill rotWithShape="1">
          <a:blip r:embed="rId2"/>
          <a:srcRect l="21068" r="25646"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4" name="Freeform: Shape 13">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 name="TextBox 5">
            <a:extLst>
              <a:ext uri="{FF2B5EF4-FFF2-40B4-BE49-F238E27FC236}">
                <a16:creationId xmlns:a16="http://schemas.microsoft.com/office/drawing/2014/main" id="{DB53413D-A1DB-9C3B-66EB-340F300EF7E1}"/>
              </a:ext>
            </a:extLst>
          </p:cNvPr>
          <p:cNvSpPr txBox="1"/>
          <p:nvPr/>
        </p:nvSpPr>
        <p:spPr>
          <a:xfrm>
            <a:off x="6587545" y="3007389"/>
            <a:ext cx="4869179" cy="3065865"/>
          </a:xfrm>
          <a:prstGeom prst="rect">
            <a:avLst/>
          </a:prstGeom>
        </p:spPr>
        <p:txBody>
          <a:bodyPr vert="horz" lIns="91440" tIns="45720" rIns="91440" bIns="45720" rtlCol="0" anchor="t">
            <a:normAutofit/>
          </a:bodyPr>
          <a:lstStyle/>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solidFill>
                <a:srgbClr val="000000"/>
              </a:solidFill>
            </a:endParaRP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solidFill>
                  <a:srgbClr val="000000"/>
                </a:solidFill>
              </a:rPr>
              <a:t>Design a class Vehicle that internally stores all the specifications of a vehicle.</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solidFill>
                  <a:srgbClr val="000000"/>
                </a:solidFill>
              </a:rPr>
              <a:t>Implement an abstraction function in the Vehicle class that returns a dictionary with only the vehicle's make, model, and year.</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solidFill>
                  <a:srgbClr val="000000"/>
                </a:solidFill>
              </a:rPr>
              <a:t>Demonstrate the functionality by creating a few Vehicle objects and displaying their quick overviews.</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solidFill>
                <a:srgbClr val="000000"/>
              </a:solidFill>
            </a:endParaRPr>
          </a:p>
        </p:txBody>
      </p:sp>
      <p:grpSp>
        <p:nvGrpSpPr>
          <p:cNvPr id="16" name="Group 15">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8" name="Oval 17">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708466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9F5DB-F683-6273-137F-F1CA9F8A5D13}"/>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3400">
                <a:solidFill>
                  <a:srgbClr val="000000"/>
                </a:solidFill>
              </a:rPr>
              <a:t>Task 3: </a:t>
            </a:r>
            <a:br>
              <a:rPr lang="en-US" sz="3400">
                <a:solidFill>
                  <a:srgbClr val="000000"/>
                </a:solidFill>
              </a:rPr>
            </a:br>
            <a:r>
              <a:rPr lang="en-US" sz="3400" b="1" i="0">
                <a:solidFill>
                  <a:srgbClr val="000000"/>
                </a:solidFill>
                <a:effectLst/>
              </a:rPr>
              <a:t>E-COMMERCE PRODUCT LISTING</a:t>
            </a:r>
            <a:endParaRPr lang="en-US" sz="3400">
              <a:solidFill>
                <a:srgbClr val="000000"/>
              </a:solidFill>
            </a:endParaRPr>
          </a:p>
        </p:txBody>
      </p:sp>
      <p:pic>
        <p:nvPicPr>
          <p:cNvPr id="19" name="Picture 18">
            <a:extLst>
              <a:ext uri="{FF2B5EF4-FFF2-40B4-BE49-F238E27FC236}">
                <a16:creationId xmlns:a16="http://schemas.microsoft.com/office/drawing/2014/main" id="{E0F3F9C6-06CF-0064-50A0-35A6C0E44B04}"/>
              </a:ext>
            </a:extLst>
          </p:cNvPr>
          <p:cNvPicPr>
            <a:picLocks noChangeAspect="1"/>
          </p:cNvPicPr>
          <p:nvPr/>
        </p:nvPicPr>
        <p:blipFill rotWithShape="1">
          <a:blip r:embed="rId2"/>
          <a:srcRect l="16482" r="20524"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25" name="Freeform: Shape 24">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 name="TextBox 5">
            <a:extLst>
              <a:ext uri="{FF2B5EF4-FFF2-40B4-BE49-F238E27FC236}">
                <a16:creationId xmlns:a16="http://schemas.microsoft.com/office/drawing/2014/main" id="{CC4BE55A-DC81-759A-1934-EBB70C934E3A}"/>
              </a:ext>
            </a:extLst>
          </p:cNvPr>
          <p:cNvSpPr txBox="1"/>
          <p:nvPr/>
        </p:nvSpPr>
        <p:spPr>
          <a:xfrm>
            <a:off x="6587545" y="3007389"/>
            <a:ext cx="4869179" cy="3065865"/>
          </a:xfrm>
          <a:prstGeom prst="rect">
            <a:avLst/>
          </a:prstGeom>
        </p:spPr>
        <p:txBody>
          <a:bodyPr vert="horz" lIns="91440" tIns="45720" rIns="91440" bIns="45720" rtlCol="0" anchor="t">
            <a:normAutofit/>
          </a:bodyPr>
          <a:lstStyle/>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solidFill>
                <a:srgbClr val="000000"/>
              </a:solidFill>
            </a:endParaRP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solidFill>
                  <a:srgbClr val="000000"/>
                </a:solidFill>
              </a:rPr>
              <a:t>Design a class Product that internally stores all the attributes of a product.</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solidFill>
                  <a:srgbClr val="000000"/>
                </a:solidFill>
              </a:rPr>
              <a:t>Implement an abstraction function in the Product class that returns a dictionary with only the product name, price, and image.</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solidFill>
                  <a:srgbClr val="000000"/>
                </a:solidFill>
              </a:rPr>
              <a:t>Demonstrate the functionality by creating a few Product objects and displaying their listings.</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solidFill>
                <a:srgbClr val="000000"/>
              </a:solidFill>
            </a:endParaRPr>
          </a:p>
        </p:txBody>
      </p:sp>
      <p:grpSp>
        <p:nvGrpSpPr>
          <p:cNvPr id="27" name="Group 26">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9" name="Oval 28">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3100807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80147-E95E-3107-99CB-94702CA3DB60}"/>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3100"/>
              <a:t>Task 4: </a:t>
            </a:r>
            <a:br>
              <a:rPr lang="en-US" sz="3100"/>
            </a:br>
            <a:r>
              <a:rPr lang="en-US" sz="3100" b="1" i="0">
                <a:effectLst/>
              </a:rPr>
              <a:t>LIBRARY BOOK MANAGEMENT</a:t>
            </a:r>
            <a:br>
              <a:rPr lang="en-US" sz="3100"/>
            </a:br>
            <a:endParaRPr lang="en-US" sz="3100"/>
          </a:p>
        </p:txBody>
      </p:sp>
      <p:pic>
        <p:nvPicPr>
          <p:cNvPr id="32" name="Picture 31" descr="Close up of pages of an open book in a bright studio">
            <a:extLst>
              <a:ext uri="{FF2B5EF4-FFF2-40B4-BE49-F238E27FC236}">
                <a16:creationId xmlns:a16="http://schemas.microsoft.com/office/drawing/2014/main" id="{B9C1229B-359E-174E-BF71-EF6311E1676F}"/>
              </a:ext>
            </a:extLst>
          </p:cNvPr>
          <p:cNvPicPr>
            <a:picLocks noChangeAspect="1"/>
          </p:cNvPicPr>
          <p:nvPr/>
        </p:nvPicPr>
        <p:blipFill rotWithShape="1">
          <a:blip r:embed="rId3"/>
          <a:srcRect l="40196" r="757" b="-1"/>
          <a:stretch/>
        </p:blipFill>
        <p:spPr>
          <a:xfrm>
            <a:off x="1" y="10"/>
            <a:ext cx="6066502" cy="6857989"/>
          </a:xfrm>
          <a:prstGeom prst="rect">
            <a:avLst/>
          </a:prstGeom>
        </p:spPr>
      </p:pic>
      <p:sp>
        <p:nvSpPr>
          <p:cNvPr id="6" name="TextBox 5">
            <a:extLst>
              <a:ext uri="{FF2B5EF4-FFF2-40B4-BE49-F238E27FC236}">
                <a16:creationId xmlns:a16="http://schemas.microsoft.com/office/drawing/2014/main" id="{38C59C87-9647-7870-F7C8-BB616FCB5509}"/>
              </a:ext>
            </a:extLst>
          </p:cNvPr>
          <p:cNvSpPr txBox="1"/>
          <p:nvPr/>
        </p:nvSpPr>
        <p:spPr>
          <a:xfrm>
            <a:off x="6400799" y="2121408"/>
            <a:ext cx="5299585" cy="4050792"/>
          </a:xfrm>
          <a:prstGeom prst="rect">
            <a:avLst/>
          </a:prstGeom>
        </p:spPr>
        <p:txBody>
          <a:bodyPr vert="horz" lIns="91440" tIns="45720" rIns="91440" bIns="45720" rtlCol="0">
            <a:normAutofit/>
          </a:bodyPr>
          <a:lstStyle/>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t>Design a class Book that stores the ID, title, author, and number of copies available.</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t>Implement rep invariants to ensure that:</a:t>
            </a:r>
          </a:p>
          <a:p>
            <a:pPr marL="457200" marR="0" lvl="1"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t>The book ID is unique.</a:t>
            </a:r>
          </a:p>
          <a:p>
            <a:pPr marL="457200" marR="0" lvl="1"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t>The number of copies available is never negative.</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a:t>Demonstrate the functionality by creating a few Book objects and trying to set negative copies or duplicate IDs.</a:t>
            </a:r>
          </a:p>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p>
        </p:txBody>
      </p:sp>
      <p:grpSp>
        <p:nvGrpSpPr>
          <p:cNvPr id="33" name="Group 32">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54767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A35C5-B654-654B-9F42-CF1F302C4CE0}"/>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3400"/>
              <a:t>Task 5: </a:t>
            </a:r>
            <a:br>
              <a:rPr lang="en-US" sz="3400"/>
            </a:br>
            <a:r>
              <a:rPr lang="en-US" sz="3400" b="1" i="0">
                <a:effectLst/>
              </a:rPr>
              <a:t>UNIVERSITY STUDENT REGISTRATION</a:t>
            </a:r>
            <a:endParaRPr lang="en-US" sz="3400"/>
          </a:p>
        </p:txBody>
      </p:sp>
      <p:pic>
        <p:nvPicPr>
          <p:cNvPr id="19" name="Picture 18" descr="Glasses on top of a book">
            <a:extLst>
              <a:ext uri="{FF2B5EF4-FFF2-40B4-BE49-F238E27FC236}">
                <a16:creationId xmlns:a16="http://schemas.microsoft.com/office/drawing/2014/main" id="{72C7ED08-6CFA-4C80-1C72-43E89E632D42}"/>
              </a:ext>
            </a:extLst>
          </p:cNvPr>
          <p:cNvPicPr>
            <a:picLocks noChangeAspect="1"/>
          </p:cNvPicPr>
          <p:nvPr/>
        </p:nvPicPr>
        <p:blipFill rotWithShape="1">
          <a:blip r:embed="rId3"/>
          <a:srcRect l="8032" r="33364" b="-1"/>
          <a:stretch/>
        </p:blipFill>
        <p:spPr>
          <a:xfrm>
            <a:off x="1" y="10"/>
            <a:ext cx="6066502" cy="6857989"/>
          </a:xfrm>
          <a:prstGeom prst="rect">
            <a:avLst/>
          </a:prstGeom>
        </p:spPr>
      </p:pic>
      <p:sp>
        <p:nvSpPr>
          <p:cNvPr id="6" name="TextBox 5">
            <a:extLst>
              <a:ext uri="{FF2B5EF4-FFF2-40B4-BE49-F238E27FC236}">
                <a16:creationId xmlns:a16="http://schemas.microsoft.com/office/drawing/2014/main" id="{818FDE0C-1197-B7B7-E878-5E6EBE60ACFB}"/>
              </a:ext>
            </a:extLst>
          </p:cNvPr>
          <p:cNvSpPr txBox="1"/>
          <p:nvPr/>
        </p:nvSpPr>
        <p:spPr>
          <a:xfrm>
            <a:off x="6400799" y="2121408"/>
            <a:ext cx="5299585" cy="4050792"/>
          </a:xfrm>
          <a:prstGeom prst="rect">
            <a:avLst/>
          </a:prstGeom>
        </p:spPr>
        <p:txBody>
          <a:bodyPr vert="horz" lIns="91440" tIns="45720" rIns="91440" bIns="45720" rtlCol="0">
            <a:normAutofit/>
          </a:bodyPr>
          <a:lstStyle/>
          <a:p>
            <a:pPr marL="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endParaRPr lang="en-US" altLang="en-US"/>
          </a:p>
          <a:p>
            <a:pPr marL="34290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dirty="0"/>
              <a:t>Design a class Student that stores the student number, name, and a list of enrolled courses.</a:t>
            </a:r>
            <a:endParaRPr lang="en-US" altLang="en-US"/>
          </a:p>
          <a:p>
            <a:pPr marL="34290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dirty="0"/>
              <a:t>Implement rep invariants to ensure that:</a:t>
            </a:r>
            <a:endParaRPr lang="en-US" altLang="en-US"/>
          </a:p>
          <a:p>
            <a:pPr marL="34290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dirty="0"/>
              <a:t>The student number is unique.</a:t>
            </a:r>
            <a:endParaRPr lang="en-US" altLang="en-US"/>
          </a:p>
          <a:p>
            <a:pPr marL="34290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dirty="0"/>
              <a:t>A student is not enrolled in the same course more than once.</a:t>
            </a:r>
            <a:endParaRPr lang="en-US" altLang="en-US"/>
          </a:p>
          <a:p>
            <a:pPr marL="342900" marR="0" lvl="0" indent="-182880" defTabSz="914400" fontAlgn="base">
              <a:lnSpc>
                <a:spcPct val="90000"/>
              </a:lnSpc>
              <a:spcBef>
                <a:spcPct val="0"/>
              </a:spcBef>
              <a:spcAft>
                <a:spcPts val="600"/>
              </a:spcAft>
              <a:buClr>
                <a:schemeClr val="accent1">
                  <a:lumMod val="75000"/>
                </a:schemeClr>
              </a:buClr>
              <a:buSzPct val="85000"/>
              <a:buFont typeface="Wingdings" pitchFamily="2" charset="2"/>
              <a:buChar char="§"/>
              <a:tabLst/>
            </a:pPr>
            <a:r>
              <a:rPr lang="en-US" altLang="en-US" dirty="0"/>
              <a:t>Demonstrate the functionality by creating a few Student objects and trying to enroll them in the same course multiple times or assign duplicate student numbers.</a:t>
            </a:r>
            <a:br>
              <a:rPr lang="en-US" altLang="en-US" dirty="0"/>
            </a:br>
            <a:endParaRPr lang="en-US" altLang="en-US"/>
          </a:p>
        </p:txBody>
      </p:sp>
      <p:grpSp>
        <p:nvGrpSpPr>
          <p:cNvPr id="25" name="Group 24">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42985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BC14-4C63-4F65-9EBD-6BCD356E4BBE}"/>
              </a:ext>
            </a:extLst>
          </p:cNvPr>
          <p:cNvSpPr>
            <a:spLocks noGrp="1"/>
          </p:cNvSpPr>
          <p:nvPr>
            <p:ph type="title"/>
          </p:nvPr>
        </p:nvSpPr>
        <p:spPr>
          <a:xfrm>
            <a:off x="4114706" y="3633184"/>
            <a:ext cx="10058400" cy="1609344"/>
          </a:xfrm>
        </p:spPr>
        <p:txBody>
          <a:bodyPr>
            <a:normAutofit/>
          </a:bodyPr>
          <a:lstStyle/>
          <a:p>
            <a:r>
              <a:rPr lang="en-US" sz="7200" dirty="0"/>
              <a:t>THANK YOU</a:t>
            </a:r>
          </a:p>
        </p:txBody>
      </p:sp>
      <p:pic>
        <p:nvPicPr>
          <p:cNvPr id="4" name="Picture 2" descr="Bahria University – Official Web Portal">
            <a:extLst>
              <a:ext uri="{FF2B5EF4-FFF2-40B4-BE49-F238E27FC236}">
                <a16:creationId xmlns:a16="http://schemas.microsoft.com/office/drawing/2014/main" id="{557D08FC-BB3A-4B29-A97E-C371B055F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4" y="158834"/>
            <a:ext cx="2306976" cy="627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F854D7-02E4-4AE9-943F-4A96EEB46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258" y="472690"/>
            <a:ext cx="3850064" cy="3850064"/>
          </a:xfrm>
          <a:prstGeom prst="rect">
            <a:avLst/>
          </a:prstGeom>
        </p:spPr>
      </p:pic>
    </p:spTree>
    <p:extLst>
      <p:ext uri="{BB962C8B-B14F-4D97-AF65-F5344CB8AC3E}">
        <p14:creationId xmlns:p14="http://schemas.microsoft.com/office/powerpoint/2010/main" val="389634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5349-35CC-B421-192B-85DD3D782107}"/>
              </a:ext>
            </a:extLst>
          </p:cNvPr>
          <p:cNvSpPr>
            <a:spLocks noGrp="1"/>
          </p:cNvSpPr>
          <p:nvPr>
            <p:ph type="title"/>
          </p:nvPr>
        </p:nvSpPr>
        <p:spPr/>
        <p:txBody>
          <a:bodyPr/>
          <a:lstStyle/>
          <a:p>
            <a:r>
              <a:rPr lang="en-US" dirty="0"/>
              <a:t>Let's understand this!</a:t>
            </a:r>
          </a:p>
        </p:txBody>
      </p:sp>
      <p:sp>
        <p:nvSpPr>
          <p:cNvPr id="3" name="Content Placeholder 2">
            <a:extLst>
              <a:ext uri="{FF2B5EF4-FFF2-40B4-BE49-F238E27FC236}">
                <a16:creationId xmlns:a16="http://schemas.microsoft.com/office/drawing/2014/main" id="{FFD0077C-A01A-BF16-0DDB-38ACD1119113}"/>
              </a:ext>
            </a:extLst>
          </p:cNvPr>
          <p:cNvSpPr>
            <a:spLocks noGrp="1"/>
          </p:cNvSpPr>
          <p:nvPr>
            <p:ph idx="1"/>
          </p:nvPr>
        </p:nvSpPr>
        <p:spPr/>
        <p:txBody>
          <a:bodyPr/>
          <a:lstStyle/>
          <a:p>
            <a:pPr marL="0" indent="0" algn="l">
              <a:buNone/>
            </a:pPr>
            <a:r>
              <a:rPr lang="en-US" b="0" i="0" dirty="0">
                <a:solidFill>
                  <a:srgbClr val="374151"/>
                </a:solidFill>
                <a:effectLst/>
                <a:latin typeface="Söhne"/>
              </a:rPr>
              <a:t>a string (a sequence of characters) as an example:</a:t>
            </a:r>
          </a:p>
          <a:p>
            <a:pPr algn="l">
              <a:buFont typeface="+mj-lt"/>
              <a:buAutoNum type="arabicPeriod"/>
            </a:pPr>
            <a:r>
              <a:rPr lang="en-US" b="1" i="0" dirty="0">
                <a:solidFill>
                  <a:srgbClr val="374151"/>
                </a:solidFill>
                <a:effectLst/>
                <a:latin typeface="Söhne"/>
              </a:rPr>
              <a:t>Concrete Representation</a:t>
            </a:r>
            <a:r>
              <a:rPr lang="en-US" b="0" i="0" dirty="0">
                <a:solidFill>
                  <a:srgbClr val="374151"/>
                </a:solidFill>
                <a:effectLst/>
                <a:latin typeface="Söhne"/>
              </a:rPr>
              <a:t>: Imagine you have a specific string, like "Hello, World!" This is the concrete representation of a string. It's the actual sequence of letters and punctuation.</a:t>
            </a:r>
          </a:p>
          <a:p>
            <a:pPr algn="l">
              <a:buFont typeface="+mj-lt"/>
              <a:buAutoNum type="arabicPeriod"/>
            </a:pPr>
            <a:r>
              <a:rPr lang="en-US" b="1" i="0" dirty="0">
                <a:solidFill>
                  <a:srgbClr val="374151"/>
                </a:solidFill>
                <a:effectLst/>
                <a:latin typeface="Söhne"/>
              </a:rPr>
              <a:t>Abstract Value</a:t>
            </a:r>
            <a:r>
              <a:rPr lang="en-US" b="0" i="0" dirty="0">
                <a:solidFill>
                  <a:srgbClr val="374151"/>
                </a:solidFill>
                <a:effectLst/>
                <a:latin typeface="Söhne"/>
              </a:rPr>
              <a:t>: Now, let's think about what a string is in a more abstract way. Instead of focusing on the specific letters and punctuation in "Hello, World!", we think of a string as just a series of characters, any characters, placed together in a certain order.</a:t>
            </a:r>
          </a:p>
          <a:p>
            <a:pPr algn="l">
              <a:buFont typeface="+mj-lt"/>
              <a:buAutoNum type="arabicPeriod"/>
            </a:pPr>
            <a:r>
              <a:rPr lang="en-US" b="1" i="0" dirty="0">
                <a:solidFill>
                  <a:srgbClr val="374151"/>
                </a:solidFill>
                <a:effectLst/>
                <a:latin typeface="Söhne"/>
              </a:rPr>
              <a:t>Abstraction Function</a:t>
            </a:r>
            <a:r>
              <a:rPr lang="en-US" b="0" i="0" dirty="0">
                <a:solidFill>
                  <a:srgbClr val="374151"/>
                </a:solidFill>
                <a:effectLst/>
                <a:latin typeface="Söhne"/>
              </a:rPr>
              <a:t>: The abstraction function is like a translator that takes you from the concrete representation ("Hello, World!") to the abstract value (a sequence of characters). It helps you interpret the actual characters as part of the broader concept of a string.</a:t>
            </a:r>
          </a:p>
          <a:p>
            <a:endParaRPr lang="en-US" dirty="0"/>
          </a:p>
        </p:txBody>
      </p:sp>
    </p:spTree>
    <p:extLst>
      <p:ext uri="{BB962C8B-B14F-4D97-AF65-F5344CB8AC3E}">
        <p14:creationId xmlns:p14="http://schemas.microsoft.com/office/powerpoint/2010/main" val="65830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DD5E6-74BC-4102-40A8-846D38A22F08}"/>
              </a:ext>
            </a:extLst>
          </p:cNvPr>
          <p:cNvSpPr>
            <a:spLocks noGrp="1"/>
          </p:cNvSpPr>
          <p:nvPr>
            <p:ph type="title"/>
          </p:nvPr>
        </p:nvSpPr>
        <p:spPr>
          <a:xfrm>
            <a:off x="6400800" y="484632"/>
            <a:ext cx="5299586" cy="1609344"/>
          </a:xfrm>
          <a:ln>
            <a:noFill/>
          </a:ln>
        </p:spPr>
        <p:txBody>
          <a:bodyPr>
            <a:normAutofit/>
          </a:bodyPr>
          <a:lstStyle/>
          <a:p>
            <a:r>
              <a:rPr lang="en-US" sz="3400" b="1" i="0" dirty="0">
                <a:effectLst/>
                <a:latin typeface="Söhne"/>
              </a:rPr>
              <a:t>Real-World Application:</a:t>
            </a:r>
            <a:br>
              <a:rPr lang="en-US" sz="3400" b="1" i="0" dirty="0">
                <a:effectLst/>
                <a:latin typeface="Söhne"/>
              </a:rPr>
            </a:br>
            <a:endParaRPr lang="en-US" sz="3400" dirty="0"/>
          </a:p>
        </p:txBody>
      </p:sp>
      <p:pic>
        <p:nvPicPr>
          <p:cNvPr id="1026" name="Picture 2" descr="Pinterest">
            <a:extLst>
              <a:ext uri="{FF2B5EF4-FFF2-40B4-BE49-F238E27FC236}">
                <a16:creationId xmlns:a16="http://schemas.microsoft.com/office/drawing/2014/main" id="{115F8D36-983B-2AF7-776B-229B80E24C4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426" y="1416323"/>
            <a:ext cx="5112461" cy="38343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22C39F3-4E84-293B-A0B5-C6EA5BCCC112}"/>
              </a:ext>
            </a:extLst>
          </p:cNvPr>
          <p:cNvSpPr>
            <a:spLocks noGrp="1"/>
          </p:cNvSpPr>
          <p:nvPr>
            <p:ph idx="1"/>
          </p:nvPr>
        </p:nvSpPr>
        <p:spPr>
          <a:xfrm>
            <a:off x="6400799" y="2121408"/>
            <a:ext cx="5299585" cy="4050792"/>
          </a:xfrm>
        </p:spPr>
        <p:txBody>
          <a:bodyPr>
            <a:normAutofit/>
          </a:bodyPr>
          <a:lstStyle/>
          <a:p>
            <a:r>
              <a:rPr lang="en-US" b="0" i="0" dirty="0">
                <a:effectLst/>
                <a:latin typeface="Söhne"/>
              </a:rPr>
              <a:t>Imagine a digital watch. The internal workings of the watch, including its circuits, battery, and software, are complex. However, when you look at the watch, you only see the time displayed. The abstraction function here is the mechanism that translates the intricate internal state of the watch to the simple time display you see.</a:t>
            </a:r>
          </a:p>
          <a:p>
            <a:endParaRPr lang="en-US" sz="1800" dirty="0"/>
          </a:p>
        </p:txBody>
      </p:sp>
      <p:grpSp>
        <p:nvGrpSpPr>
          <p:cNvPr id="1042" name="Group 1041">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43" name="Oval 1042">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44" name="Oval 1043">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4359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BC6F-CD7F-98C6-6DE0-4157BF41528A}"/>
              </a:ext>
            </a:extLst>
          </p:cNvPr>
          <p:cNvSpPr>
            <a:spLocks noGrp="1"/>
          </p:cNvSpPr>
          <p:nvPr>
            <p:ph type="title"/>
          </p:nvPr>
        </p:nvSpPr>
        <p:spPr>
          <a:xfrm>
            <a:off x="362458" y="524637"/>
            <a:ext cx="10058400" cy="201168"/>
          </a:xfrm>
        </p:spPr>
        <p:txBody>
          <a:bodyPr>
            <a:normAutofit fontScale="90000"/>
          </a:bodyPr>
          <a:lstStyle/>
          <a:p>
            <a:r>
              <a:rPr lang="en-US" dirty="0"/>
              <a:t>Example:</a:t>
            </a:r>
          </a:p>
        </p:txBody>
      </p:sp>
      <p:pic>
        <p:nvPicPr>
          <p:cNvPr id="6" name="Content Placeholder 5">
            <a:extLst>
              <a:ext uri="{FF2B5EF4-FFF2-40B4-BE49-F238E27FC236}">
                <a16:creationId xmlns:a16="http://schemas.microsoft.com/office/drawing/2014/main" id="{42419A10-878D-386F-6B7F-C217E4F5ABA3}"/>
              </a:ext>
            </a:extLst>
          </p:cNvPr>
          <p:cNvPicPr>
            <a:picLocks noGrp="1" noChangeAspect="1"/>
          </p:cNvPicPr>
          <p:nvPr>
            <p:ph idx="1"/>
          </p:nvPr>
        </p:nvPicPr>
        <p:blipFill>
          <a:blip r:embed="rId3"/>
          <a:stretch>
            <a:fillRect/>
          </a:stretch>
        </p:blipFill>
        <p:spPr>
          <a:xfrm>
            <a:off x="6286500" y="0"/>
            <a:ext cx="5905500" cy="6858000"/>
          </a:xfrm>
        </p:spPr>
      </p:pic>
      <p:sp>
        <p:nvSpPr>
          <p:cNvPr id="7" name="TextBox 6">
            <a:extLst>
              <a:ext uri="{FF2B5EF4-FFF2-40B4-BE49-F238E27FC236}">
                <a16:creationId xmlns:a16="http://schemas.microsoft.com/office/drawing/2014/main" id="{2B23CF2A-0602-2D95-ECB2-92228FBDC4B1}"/>
              </a:ext>
            </a:extLst>
          </p:cNvPr>
          <p:cNvSpPr txBox="1"/>
          <p:nvPr/>
        </p:nvSpPr>
        <p:spPr>
          <a:xfrm>
            <a:off x="360293" y="1329729"/>
            <a:ext cx="5926207" cy="181588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600" dirty="0"/>
              <a:t>We have a SimpleWatch class with an attribute total_seconds that starts at 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600" dirty="0"/>
              <a:t>The add_seconds method allows us to add a certain number of seconds to our watch.</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600" dirty="0"/>
              <a:t>The display_time method is our abstraction function. It takes the total_seconds and converts it into minutes and seconds for easy understanding.</a:t>
            </a:r>
          </a:p>
        </p:txBody>
      </p:sp>
      <p:sp>
        <p:nvSpPr>
          <p:cNvPr id="8" name="TextBox 7">
            <a:extLst>
              <a:ext uri="{FF2B5EF4-FFF2-40B4-BE49-F238E27FC236}">
                <a16:creationId xmlns:a16="http://schemas.microsoft.com/office/drawing/2014/main" id="{5DDE7816-A906-77DA-971C-CA75A4F79220}"/>
              </a:ext>
            </a:extLst>
          </p:cNvPr>
          <p:cNvSpPr txBox="1"/>
          <p:nvPr/>
        </p:nvSpPr>
        <p:spPr>
          <a:xfrm>
            <a:off x="923165" y="4000500"/>
            <a:ext cx="4829175"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We create a SimpleWatch object named watch.</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Initially, watch.total_seconds is 0.</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We add 125 seconds using watch.add_seconds(125). Now, watch.total_seconds becomes 125.</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When we call watch.display_time(), it calculates: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600" dirty="0"/>
              <a:t>minutes = 125 // 60 which is 2</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600" dirty="0"/>
              <a:t>seconds = 125 % 60 which is 5</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t>So, it returns "2 minutes and 5 seconds", which is what gets printed.</a:t>
            </a:r>
          </a:p>
        </p:txBody>
      </p:sp>
      <p:cxnSp>
        <p:nvCxnSpPr>
          <p:cNvPr id="10" name="Straight Arrow Connector 9">
            <a:extLst>
              <a:ext uri="{FF2B5EF4-FFF2-40B4-BE49-F238E27FC236}">
                <a16:creationId xmlns:a16="http://schemas.microsoft.com/office/drawing/2014/main" id="{96D13660-09F9-01FB-505A-59D689F53DF9}"/>
              </a:ext>
            </a:extLst>
          </p:cNvPr>
          <p:cNvCxnSpPr>
            <a:cxnSpLocks/>
          </p:cNvCxnSpPr>
          <p:nvPr/>
        </p:nvCxnSpPr>
        <p:spPr>
          <a:xfrm flipH="1">
            <a:off x="9285383" y="2379643"/>
            <a:ext cx="925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384ED5-8822-D9FB-71A7-8E7C7D7FD25A}"/>
              </a:ext>
            </a:extLst>
          </p:cNvPr>
          <p:cNvCxnSpPr>
            <a:cxnSpLocks/>
          </p:cNvCxnSpPr>
          <p:nvPr/>
        </p:nvCxnSpPr>
        <p:spPr>
          <a:xfrm flipH="1">
            <a:off x="8923663" y="3270173"/>
            <a:ext cx="824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07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BB05-18EB-D1FA-C7EA-873A154F5FCC}"/>
              </a:ext>
            </a:extLst>
          </p:cNvPr>
          <p:cNvSpPr>
            <a:spLocks noGrp="1"/>
          </p:cNvSpPr>
          <p:nvPr>
            <p:ph type="title"/>
          </p:nvPr>
        </p:nvSpPr>
        <p:spPr>
          <a:xfrm>
            <a:off x="1069848" y="484632"/>
            <a:ext cx="10058400" cy="495869"/>
          </a:xfrm>
        </p:spPr>
        <p:txBody>
          <a:bodyPr>
            <a:normAutofit fontScale="90000"/>
          </a:bodyPr>
          <a:lstStyle/>
          <a:p>
            <a:r>
              <a:rPr lang="en-US" dirty="0"/>
              <a:t>How they act as abstraction function:</a:t>
            </a:r>
          </a:p>
        </p:txBody>
      </p:sp>
      <p:sp>
        <p:nvSpPr>
          <p:cNvPr id="3" name="Content Placeholder 2">
            <a:extLst>
              <a:ext uri="{FF2B5EF4-FFF2-40B4-BE49-F238E27FC236}">
                <a16:creationId xmlns:a16="http://schemas.microsoft.com/office/drawing/2014/main" id="{8805E498-6168-3E70-0CF0-0DA4BAD9934A}"/>
              </a:ext>
            </a:extLst>
          </p:cNvPr>
          <p:cNvSpPr>
            <a:spLocks noGrp="1"/>
          </p:cNvSpPr>
          <p:nvPr>
            <p:ph idx="1"/>
          </p:nvPr>
        </p:nvSpPr>
        <p:spPr/>
        <p:txBody>
          <a:bodyPr/>
          <a:lstStyle/>
          <a:p>
            <a:pPr marL="0" indent="0" algn="l">
              <a:buNone/>
            </a:pPr>
            <a:r>
              <a:rPr lang="en-US" b="1" dirty="0"/>
              <a:t>1. Add Seconds:</a:t>
            </a:r>
          </a:p>
          <a:p>
            <a:pPr algn="l">
              <a:buFont typeface="Arial" panose="020B0604020202020204" pitchFamily="34" charset="0"/>
              <a:buChar char="•"/>
            </a:pPr>
            <a:r>
              <a:rPr lang="en-US" dirty="0"/>
              <a:t>When you want to make the time go forward, you don't need to worry about all the tiny details inside the watch—like how it works or what's happening inside. You just say, "Hey watch, add 125 seconds," and the watch takes care of it. So, adding seconds is like a magical button you press.</a:t>
            </a:r>
          </a:p>
          <a:p>
            <a:pPr marL="0" indent="0" algn="l">
              <a:buNone/>
            </a:pPr>
            <a:r>
              <a:rPr lang="en-US" b="1" dirty="0"/>
              <a:t>2. Display Time:</a:t>
            </a:r>
          </a:p>
          <a:p>
            <a:pPr algn="l">
              <a:buFont typeface="Arial" panose="020B0604020202020204" pitchFamily="34" charset="0"/>
              <a:buChar char="•"/>
            </a:pPr>
            <a:r>
              <a:rPr lang="en-US" dirty="0"/>
              <a:t>Now, when you want to know what the time looks like after adding those seconds, you don't need to open up the watch and look at all the gears and numbers inside. You just ask the watch, "Hey, what's the time now?" And the watch tells you, "It's 2 minutes and 5 seconds." You don't have to understand how the watch calculates that; you just get the answer in a way that makes sense to you.</a:t>
            </a:r>
          </a:p>
          <a:p>
            <a:endParaRPr lang="en-US" dirty="0"/>
          </a:p>
        </p:txBody>
      </p:sp>
    </p:spTree>
    <p:extLst>
      <p:ext uri="{BB962C8B-B14F-4D97-AF65-F5344CB8AC3E}">
        <p14:creationId xmlns:p14="http://schemas.microsoft.com/office/powerpoint/2010/main" val="321554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521B-B60C-7FD9-F42C-384E8B052735}"/>
              </a:ext>
            </a:extLst>
          </p:cNvPr>
          <p:cNvSpPr>
            <a:spLocks noGrp="1"/>
          </p:cNvSpPr>
          <p:nvPr>
            <p:ph type="title"/>
          </p:nvPr>
        </p:nvSpPr>
        <p:spPr>
          <a:xfrm>
            <a:off x="439132" y="220227"/>
            <a:ext cx="10058400" cy="738240"/>
          </a:xfrm>
        </p:spPr>
        <p:txBody>
          <a:bodyPr>
            <a:noAutofit/>
          </a:bodyPr>
          <a:lstStyle/>
          <a:p>
            <a:r>
              <a:rPr lang="en-US" sz="3200" dirty="0"/>
              <a:t>How abstraction function is differ from simple function</a:t>
            </a:r>
          </a:p>
        </p:txBody>
      </p:sp>
      <p:sp>
        <p:nvSpPr>
          <p:cNvPr id="6" name="TextBox 5">
            <a:extLst>
              <a:ext uri="{FF2B5EF4-FFF2-40B4-BE49-F238E27FC236}">
                <a16:creationId xmlns:a16="http://schemas.microsoft.com/office/drawing/2014/main" id="{D7B76ACC-A013-4A31-E2F8-4CC619FA57CC}"/>
              </a:ext>
            </a:extLst>
          </p:cNvPr>
          <p:cNvSpPr txBox="1"/>
          <p:nvPr/>
        </p:nvSpPr>
        <p:spPr>
          <a:xfrm>
            <a:off x="439132" y="1102458"/>
            <a:ext cx="10689116"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t>Simple Function:</a:t>
            </a:r>
          </a:p>
          <a:p>
            <a:pPr marL="0" marR="0" lvl="0" indent="0" algn="l" defTabSz="914400" rtl="0" eaLnBrk="0" fontAlgn="base" latinLnBrk="0" hangingPunct="0">
              <a:lnSpc>
                <a:spcPct val="100000"/>
              </a:lnSpc>
              <a:spcBef>
                <a:spcPct val="0"/>
              </a:spcBef>
              <a:spcAft>
                <a:spcPct val="0"/>
              </a:spcAft>
              <a:buClrTx/>
              <a:buSzTx/>
              <a:tabLst/>
            </a:pPr>
            <a:r>
              <a:rPr lang="en-US" altLang="en-US" dirty="0"/>
              <a:t>A simple function does one specific thing. </a:t>
            </a:r>
            <a:r>
              <a:rPr lang="en-US" altLang="en-US" dirty="0">
                <a:highlight>
                  <a:srgbClr val="FFFF00"/>
                </a:highlight>
              </a:rPr>
              <a:t>For example, if you had a function called multiply that multiplies two numbers, it just takes those numbers, multiplies them, and gives you the result.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highlight>
                <a:srgbClr val="FFFF00"/>
              </a:highlight>
            </a:endParaRP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t>Abstraction Function:</a:t>
            </a:r>
          </a:p>
          <a:p>
            <a:pPr marL="0" marR="0" lvl="0" indent="0" algn="l" defTabSz="914400" rtl="0" eaLnBrk="0" fontAlgn="base" latinLnBrk="0" hangingPunct="0">
              <a:lnSpc>
                <a:spcPct val="100000"/>
              </a:lnSpc>
              <a:spcBef>
                <a:spcPct val="0"/>
              </a:spcBef>
              <a:spcAft>
                <a:spcPct val="0"/>
              </a:spcAft>
              <a:buClrTx/>
              <a:buSzTx/>
              <a:tabLst/>
            </a:pPr>
            <a:r>
              <a:rPr lang="en-US" altLang="en-US" dirty="0"/>
              <a:t>An abstraction function is a bit more magical. It's not just about doing one thing; it's about encapsulating a bunch of steps or actions to make your life easier.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In the case of the SimpleWatch code: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t>add_seconds is like a magical function that adds seconds to the watch without you needing to know how the watch keeps track of time internally.</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t>display_time is another magical function that takes care of converting total seconds into a human-readable format without you having to understand all the details of that conversion.</a:t>
            </a:r>
          </a:p>
        </p:txBody>
      </p:sp>
      <p:sp>
        <p:nvSpPr>
          <p:cNvPr id="8" name="TextBox 7">
            <a:extLst>
              <a:ext uri="{FF2B5EF4-FFF2-40B4-BE49-F238E27FC236}">
                <a16:creationId xmlns:a16="http://schemas.microsoft.com/office/drawing/2014/main" id="{E5BFAA35-8738-246B-95D6-8B74BA330697}"/>
              </a:ext>
            </a:extLst>
          </p:cNvPr>
          <p:cNvSpPr txBox="1"/>
          <p:nvPr/>
        </p:nvSpPr>
        <p:spPr>
          <a:xfrm>
            <a:off x="439132" y="5016878"/>
            <a:ext cx="1046877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t>Difference:</a:t>
            </a:r>
          </a:p>
          <a:p>
            <a:pPr marL="0" marR="0" lvl="0" indent="0" algn="l" defTabSz="914400" rtl="0" eaLnBrk="0" fontAlgn="base" latinLnBrk="0" hangingPunct="0">
              <a:lnSpc>
                <a:spcPct val="100000"/>
              </a:lnSpc>
              <a:spcBef>
                <a:spcPct val="0"/>
              </a:spcBef>
              <a:spcAft>
                <a:spcPct val="0"/>
              </a:spcAft>
              <a:buClrTx/>
              <a:buSzTx/>
              <a:tabLst/>
            </a:pPr>
            <a:r>
              <a:rPr lang="en-US" altLang="en-US" dirty="0"/>
              <a:t>The key difference is that a</a:t>
            </a:r>
            <a:r>
              <a:rPr lang="en-US" altLang="en-US" dirty="0">
                <a:highlight>
                  <a:srgbClr val="FFFF00"/>
                </a:highlight>
              </a:rPr>
              <a:t>bstraction functions often hide complex processes or steps behind a simple interface</a:t>
            </a:r>
            <a:r>
              <a:rPr lang="en-US" altLang="en-US" dirty="0"/>
              <a:t>. They take care of a bunch of things for you, making your interaction with the code much easier. </a:t>
            </a:r>
            <a:r>
              <a:rPr lang="en-US" altLang="en-US" dirty="0">
                <a:highlight>
                  <a:srgbClr val="FFFF00"/>
                </a:highlight>
              </a:rPr>
              <a:t>Simple functions, on the other hand, tend to do one thing and do it well without necessarily hiding a lot of complexity.</a:t>
            </a:r>
          </a:p>
        </p:txBody>
      </p:sp>
    </p:spTree>
    <p:extLst>
      <p:ext uri="{BB962C8B-B14F-4D97-AF65-F5344CB8AC3E}">
        <p14:creationId xmlns:p14="http://schemas.microsoft.com/office/powerpoint/2010/main" val="359591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7" name="Rectangle 4116">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DCE9A7-8C3B-AFF8-3797-EE3A50BE24E4}"/>
              </a:ext>
            </a:extLst>
          </p:cNvPr>
          <p:cNvSpPr>
            <a:spLocks noGrp="1"/>
          </p:cNvSpPr>
          <p:nvPr>
            <p:ph type="title"/>
          </p:nvPr>
        </p:nvSpPr>
        <p:spPr>
          <a:xfrm>
            <a:off x="6400800" y="484632"/>
            <a:ext cx="5299586" cy="1609344"/>
          </a:xfrm>
          <a:ln>
            <a:noFill/>
          </a:ln>
        </p:spPr>
        <p:txBody>
          <a:bodyPr>
            <a:normAutofit/>
          </a:bodyPr>
          <a:lstStyle/>
          <a:p>
            <a:r>
              <a:rPr lang="en-US" sz="4000" b="1" i="0" dirty="0">
                <a:effectLst/>
                <a:latin typeface="Söhne"/>
              </a:rPr>
              <a:t>Benefits:</a:t>
            </a:r>
            <a:br>
              <a:rPr lang="en-US" sz="4000" b="1" i="0" dirty="0">
                <a:effectLst/>
                <a:latin typeface="Söhne"/>
              </a:rPr>
            </a:br>
            <a:endParaRPr lang="en-US" sz="4000" dirty="0"/>
          </a:p>
        </p:txBody>
      </p:sp>
      <p:pic>
        <p:nvPicPr>
          <p:cNvPr id="4098" name="Picture 2" descr="An image that illustrates the concept of abstraction function in computer science">
            <a:extLst>
              <a:ext uri="{FF2B5EF4-FFF2-40B4-BE49-F238E27FC236}">
                <a16:creationId xmlns:a16="http://schemas.microsoft.com/office/drawing/2014/main" id="{3324D7C0-3C5E-5FA8-3C43-D49366AC52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0"/>
            <a:ext cx="6066502" cy="384488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3A5A03-70B2-4BF8-F581-CBFD8A7832F3}"/>
              </a:ext>
            </a:extLst>
          </p:cNvPr>
          <p:cNvSpPr>
            <a:spLocks noGrp="1"/>
          </p:cNvSpPr>
          <p:nvPr>
            <p:ph idx="1"/>
          </p:nvPr>
        </p:nvSpPr>
        <p:spPr>
          <a:xfrm>
            <a:off x="6400799" y="2121408"/>
            <a:ext cx="5299585" cy="4050792"/>
          </a:xfrm>
        </p:spPr>
        <p:txBody>
          <a:bodyPr>
            <a:normAutofit/>
          </a:bodyPr>
          <a:lstStyle/>
          <a:p>
            <a:pPr>
              <a:buFont typeface="+mj-lt"/>
              <a:buAutoNum type="arabicPeriod"/>
            </a:pPr>
            <a:r>
              <a:rPr lang="en-US" sz="1800" b="1" i="0" dirty="0">
                <a:effectLst/>
                <a:latin typeface="Söhne"/>
              </a:rPr>
              <a:t>Simplicity</a:t>
            </a:r>
            <a:r>
              <a:rPr lang="en-US" sz="1800" b="0" i="0" dirty="0">
                <a:effectLst/>
                <a:latin typeface="Söhne"/>
              </a:rPr>
              <a:t>: It hides the complex details of the underlying implementation, presenting only the essential features to the user.</a:t>
            </a:r>
          </a:p>
          <a:p>
            <a:pPr>
              <a:buFont typeface="+mj-lt"/>
              <a:buAutoNum type="arabicPeriod"/>
            </a:pPr>
            <a:r>
              <a:rPr lang="en-US" sz="1800" b="1" i="0" dirty="0">
                <a:effectLst/>
                <a:latin typeface="Söhne"/>
              </a:rPr>
              <a:t>Modularity</a:t>
            </a:r>
            <a:r>
              <a:rPr lang="en-US" sz="1800" b="0" i="0" dirty="0">
                <a:effectLst/>
                <a:latin typeface="Söhne"/>
              </a:rPr>
              <a:t>: By separating the abstract view from the concrete implementation, changes can be made to the implementation without affecting the user's view.</a:t>
            </a:r>
          </a:p>
          <a:p>
            <a:pPr>
              <a:buFont typeface="+mj-lt"/>
              <a:buAutoNum type="arabicPeriod"/>
            </a:pPr>
            <a:r>
              <a:rPr lang="en-US" sz="1800" b="1" i="0" dirty="0">
                <a:effectLst/>
                <a:latin typeface="Söhne"/>
              </a:rPr>
              <a:t>Flexibility</a:t>
            </a:r>
            <a:r>
              <a:rPr lang="en-US" sz="1800" b="0" i="0" dirty="0">
                <a:effectLst/>
                <a:latin typeface="Söhne"/>
              </a:rPr>
              <a:t>: Different implementations can be used for the same abstraction, allowing for optimization and customization.</a:t>
            </a:r>
          </a:p>
          <a:p>
            <a:endParaRPr lang="en-US" sz="1800" dirty="0"/>
          </a:p>
        </p:txBody>
      </p:sp>
      <p:grpSp>
        <p:nvGrpSpPr>
          <p:cNvPr id="4118" name="Group 4117">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115" name="Oval 4114">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16" name="Oval 4115">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2" descr="OOP(s): The Abstraction">
            <a:extLst>
              <a:ext uri="{FF2B5EF4-FFF2-40B4-BE49-F238E27FC236}">
                <a16:creationId xmlns:a16="http://schemas.microsoft.com/office/drawing/2014/main" id="{8976F598-4F1D-5F5A-A4A0-0B1B1CC8E0B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62269" y="4146804"/>
            <a:ext cx="5112461" cy="268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9695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4960</TotalTime>
  <Words>3318</Words>
  <Application>Microsoft Office PowerPoint</Application>
  <PresentationFormat>Widescreen</PresentationFormat>
  <Paragraphs>326</Paragraphs>
  <Slides>37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Rockwell</vt:lpstr>
      <vt:lpstr>Rockwell Condensed</vt:lpstr>
      <vt:lpstr>Rockwell Extra Bold</vt:lpstr>
      <vt:lpstr>Söhne</vt:lpstr>
      <vt:lpstr>Times New Roman</vt:lpstr>
      <vt:lpstr>Wingdings</vt:lpstr>
      <vt:lpstr>Wood Type</vt:lpstr>
      <vt:lpstr>Software construction Lab LAB # 07 </vt:lpstr>
      <vt:lpstr>OUTCOMES OF Abstraction functions and rep invariants  </vt:lpstr>
      <vt:lpstr>What is Abstraction Functions </vt:lpstr>
      <vt:lpstr>Let's understand this!</vt:lpstr>
      <vt:lpstr>Real-World Application: </vt:lpstr>
      <vt:lpstr>Example:</vt:lpstr>
      <vt:lpstr>How they act as abstraction function:</vt:lpstr>
      <vt:lpstr>How abstraction function is differ from simple function</vt:lpstr>
      <vt:lpstr>Benefits: </vt:lpstr>
      <vt:lpstr>Challenges: </vt:lpstr>
      <vt:lpstr>Rep invariants</vt:lpstr>
      <vt:lpstr>Definition: </vt:lpstr>
      <vt:lpstr>Real-World Application: </vt:lpstr>
      <vt:lpstr>Rep invariants</vt:lpstr>
      <vt:lpstr>Benefits: </vt:lpstr>
      <vt:lpstr>Challenges: </vt:lpstr>
      <vt:lpstr>Code examples of abstraction function:</vt:lpstr>
      <vt:lpstr>Temperature converter</vt:lpstr>
      <vt:lpstr>Explanation:</vt:lpstr>
      <vt:lpstr>Circle area and perimeter</vt:lpstr>
      <vt:lpstr>Explanation:</vt:lpstr>
      <vt:lpstr>. Simple Fraction: </vt:lpstr>
      <vt:lpstr>Explanation:</vt:lpstr>
      <vt:lpstr>Code examples of rep invariants:</vt:lpstr>
      <vt:lpstr>1. Non-negative Bank Account Balance: </vt:lpstr>
      <vt:lpstr>Explanation:</vt:lpstr>
      <vt:lpstr>2. Positive Circle Radius: </vt:lpstr>
      <vt:lpstr>Explanation:</vt:lpstr>
      <vt:lpstr>3. Non-zero Denominator in Fraction: </vt:lpstr>
      <vt:lpstr>Explanation:</vt:lpstr>
      <vt:lpstr>TOOLS USED:</vt:lpstr>
      <vt:lpstr>Task 1:  MUSIC PLAYER SYSTEM </vt:lpstr>
      <vt:lpstr>Task 2:  VEHICLE MANAGEMENT SYSTEM </vt:lpstr>
      <vt:lpstr>Task 3:  E-COMMERCE PRODUCT LISTING</vt:lpstr>
      <vt:lpstr>Task 4:  LIBRARY BOOK MANAGEMENT </vt:lpstr>
      <vt:lpstr>Task 5:  UNIVERSITY STUDENT REGISTRATION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 Lab LAB # 07</dc:title>
  <dc:creator>ADMIN</dc:creator>
  <cp:lastModifiedBy>admin istrator</cp:lastModifiedBy>
  <cp:revision>18</cp:revision>
  <dcterms:created xsi:type="dcterms:W3CDTF">2023-10-01T19:51:00Z</dcterms:created>
  <dcterms:modified xsi:type="dcterms:W3CDTF">2023-10-31T13:27:12Z</dcterms:modified>
</cp:coreProperties>
</file>